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8" r:id="rId2"/>
    <p:sldId id="333" r:id="rId3"/>
    <p:sldId id="331" r:id="rId4"/>
    <p:sldId id="332" r:id="rId5"/>
    <p:sldId id="334" r:id="rId6"/>
    <p:sldId id="335" r:id="rId7"/>
    <p:sldId id="33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3962" autoAdjust="0"/>
  </p:normalViewPr>
  <p:slideViewPr>
    <p:cSldViewPr snapToGrid="0">
      <p:cViewPr varScale="1">
        <p:scale>
          <a:sx n="94" d="100"/>
          <a:sy n="94" d="100"/>
        </p:scale>
        <p:origin x="12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7B72033-589B-43AE-B8E1-AF9DC04A1F48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719A40C-B5F1-4C79-B08C-AFF3571CCF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49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812CD-6BBC-BB48-EE1E-C269B2557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C5971-894F-7F13-BF01-0C358BA84D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9B8E2-DEE8-96C5-C34D-4D46F39C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013C8-BEDF-A886-D758-59DF63A5A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115B4-A1F0-9C92-9B18-AB4C0431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5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44F7-6794-0386-C42D-DFE371D2D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BC444-5767-2423-6605-943C51479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0A41C-BF1F-9847-579F-89CF0FE9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FBE3C-A308-5D65-5394-BDFCF5A39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163C6-9685-FDA9-7DC4-6522FC861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0A61DD-5AB8-0D88-2E8D-7752C0D3F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FE05C-F47E-BCA7-5FDA-AC9522C03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E85A-E6B6-DFE1-0667-54075CD6E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26D83-7CEA-3514-2C60-262445CCC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3E740-6655-886A-B191-B379AFD01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5F838-6295-EEDC-AF38-9FE136CC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85770-48D7-0C7B-111C-F0F73BB78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3E666-5A8A-6C2E-D0D0-5D7A82C7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24F10-9DAF-B220-A0CA-AE6FD5C41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4DA5E-DBBF-3ECD-CD6C-897D9812A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3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2CA29-4C01-0F7E-643D-026A6C67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4B2C0-3515-917F-211E-CFE307EF0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E063D-BAF5-D41E-E10C-32C462C86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6CBEE-DA57-7E53-CDD5-55493D2A1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AAB94-D21C-B797-7BA8-683D1759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17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5455-0639-5E21-DAD1-572CB164F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F693C-DC17-9FDE-F0D9-2352C4176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5AA88-ECAA-DA20-8274-2FF1A4450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3F9C2-9A98-88C6-5245-92EC6F53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EA8F25-C4E8-AD13-0428-2485CD90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9F7DD-B569-24BA-60F2-A2E8F8E91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6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E08C-9F32-7563-3628-EC217A0B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47AF8-666D-5800-A0E5-0B4B40CCB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ADEFF-E3D9-927F-C95E-3CC0B2AD3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51745F-1E3E-ECF5-77C9-C7F823909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228DF-432E-F2E8-70AC-0261C63449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DC1F1D-A06C-1468-EC87-8B52DA8AA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FBD76-BC27-F4E4-9002-02BFCF3B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301E2-5EA8-0954-FF77-A44CFE91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99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0328B-B53F-1C6A-3E28-7C1A28169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9C0A71-042C-FDB9-7325-7A37D3C5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CBEF5-B7C0-A1E5-E887-60CF56CA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9DF9D7-268A-0D7D-652D-2DD98BBF0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6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92CC5-EF0C-4A4B-5AE8-5CBE233E3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463BF0-C775-EF6B-EA4E-45027881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735A4-390F-AFF4-8EF0-433BD0E6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004CA-40A4-63E2-0123-09EFD602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A155-2308-81BA-407B-FDB0CB54A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D6468-8E35-AAAE-88B4-9E9584BD5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6EA74-0630-0EFD-D439-3CFC22FF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EAD4F-BBCA-F937-DD66-A58BFA9B0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54FDB4-26C5-A613-405E-5E6D271CA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5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44B7-4AC0-A94C-F826-C6856057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3E2655-631E-4852-BABC-007C2F4DE2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1E7661-C599-4A4F-0AE1-1E7EB8820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EBE459-2271-7B06-FD92-FF700B1B6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B17-2D1A-4F24-B9AD-CEA35EC18396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2BF2A-6DE3-DF4D-4834-9BC64E3D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EE4C8-3117-E734-A747-95FA8269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182E7-B4E3-4A73-BFB2-CE4B4658C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2F70A-6A91-DF8A-E88B-D4D2A1AC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396E6-0242-4B94-D07A-2C4376030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C3256-C58B-CCE4-86D4-43D11F12E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99BBB17-2D1A-4F24-B9AD-CEA35EC18396}" type="datetimeFigureOut">
              <a:rPr lang="en-US" smtClean="0"/>
              <a:pPr/>
              <a:t>11/20/2023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D43EE-2587-B096-BD1E-687EA4E3F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6EC84-5DE4-7CBB-7F9E-8D7004A33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96182E7-B4E3-4A73-BFB2-CE4B4658CA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etlemTech@outlook.com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BC838B5-5058-8B73-93AF-C0E06DEA119A}"/>
              </a:ext>
            </a:extLst>
          </p:cNvPr>
          <p:cNvSpPr txBox="1">
            <a:spLocks/>
          </p:cNvSpPr>
          <p:nvPr/>
        </p:nvSpPr>
        <p:spPr>
          <a:xfrm>
            <a:off x="477980" y="1122363"/>
            <a:ext cx="866851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i="1" dirty="0">
                <a:latin typeface="Arial" panose="020B0604020202020204" pitchFamily="34" charset="0"/>
              </a:rPr>
              <a:t>The UNIS eBook stack</a:t>
            </a:r>
            <a:br>
              <a:rPr lang="en-US" sz="3600" b="1" i="1" dirty="0">
                <a:latin typeface="Arial" panose="020B0604020202020204" pitchFamily="34" charset="0"/>
              </a:rPr>
            </a:br>
            <a:r>
              <a:rPr lang="nb-NO" b="1" dirty="0">
                <a:latin typeface="Arial" panose="020B0604020202020204" pitchFamily="34" charset="0"/>
              </a:rPr>
              <a:t>Geo-MOD: </a:t>
            </a:r>
            <a:r>
              <a:rPr lang="en-US" b="1" dirty="0">
                <a:latin typeface="Arial" panose="020B0604020202020204" pitchFamily="34" charset="0"/>
              </a:rPr>
              <a:t>A new way of field- and classroom-based teaching</a:t>
            </a:r>
            <a:endParaRPr lang="en-US" sz="3400" b="1" dirty="0">
              <a:latin typeface="Arial" panose="020B0604020202020204" pitchFamily="34" charset="0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60260DA-12BE-6B6F-5524-C9D48504680C}"/>
              </a:ext>
            </a:extLst>
          </p:cNvPr>
          <p:cNvSpPr txBox="1">
            <a:spLocks/>
          </p:cNvSpPr>
          <p:nvPr/>
        </p:nvSpPr>
        <p:spPr>
          <a:xfrm>
            <a:off x="477980" y="4872922"/>
            <a:ext cx="4429300" cy="15918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</a:rPr>
              <a:t>UNIS Learning Forum</a:t>
            </a:r>
          </a:p>
          <a:p>
            <a:r>
              <a:rPr lang="en-US" dirty="0">
                <a:latin typeface="Arial" panose="020B0604020202020204" pitchFamily="34" charset="0"/>
              </a:rPr>
              <a:t>21-23 November 2023</a:t>
            </a:r>
          </a:p>
        </p:txBody>
      </p:sp>
      <p:pic>
        <p:nvPicPr>
          <p:cNvPr id="14" name="Picture 2" descr="UNIS - The university centre in Svalbard">
            <a:extLst>
              <a:ext uri="{FF2B5EF4-FFF2-40B4-BE49-F238E27FC236}">
                <a16:creationId xmlns:a16="http://schemas.microsoft.com/office/drawing/2014/main" id="{D095AB3E-DF37-3669-F8E6-4B47DE774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040" y="444760"/>
            <a:ext cx="2143845" cy="57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iEarth | Institutt for geovitenskap | UiB">
            <a:extLst>
              <a:ext uri="{FF2B5EF4-FFF2-40B4-BE49-F238E27FC236}">
                <a16:creationId xmlns:a16="http://schemas.microsoft.com/office/drawing/2014/main" id="{27796D7E-D16C-33F4-143B-50179616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526" y="448769"/>
            <a:ext cx="2024156" cy="57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ite is undergoing maintenance">
            <a:extLst>
              <a:ext uri="{FF2B5EF4-FFF2-40B4-BE49-F238E27FC236}">
                <a16:creationId xmlns:a16="http://schemas.microsoft.com/office/drawing/2014/main" id="{B92D46FB-2860-5746-FD6B-C5F7F31CA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746" y="444760"/>
            <a:ext cx="501660" cy="57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Extraordinary call for STEP applications due to the Covid Pandemic |  Nasjonal forskerskole i petroleumsfag">
            <a:extLst>
              <a:ext uri="{FF2B5EF4-FFF2-40B4-BE49-F238E27FC236}">
                <a16:creationId xmlns:a16="http://schemas.microsoft.com/office/drawing/2014/main" id="{5E01B779-681E-C731-682D-B43991625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317" y="445127"/>
            <a:ext cx="1948418" cy="5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C8CC107-8B6F-2BA8-A951-E8276E1CAFC8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B538703-361B-3F8B-537E-BBCFEBB6CACC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5F21D3D7-314B-1C6E-B50E-93CFE61D5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26" name="Picture 2" descr="UNIS - The university centre in Svalbard">
              <a:extLst>
                <a:ext uri="{FF2B5EF4-FFF2-40B4-BE49-F238E27FC236}">
                  <a16:creationId xmlns:a16="http://schemas.microsoft.com/office/drawing/2014/main" id="{3FBB4A11-E9C3-D45E-8EDE-6CF34C32E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ite is undergoing maintenance">
              <a:extLst>
                <a:ext uri="{FF2B5EF4-FFF2-40B4-BE49-F238E27FC236}">
                  <a16:creationId xmlns:a16="http://schemas.microsoft.com/office/drawing/2014/main" id="{A9B52DA7-A2A2-0059-A038-02CDC274F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2075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CAB588-1143-74AA-E39D-FAE2A0B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Geo-MOD:</a:t>
            </a:r>
            <a:br>
              <a:rPr lang="en-US" sz="3600" dirty="0"/>
            </a:br>
            <a:r>
              <a:rPr lang="en-US" sz="3600" dirty="0"/>
              <a:t>Idea and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16A7B-53BE-E444-B316-D97BA1604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562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5.5-day course:</a:t>
            </a:r>
          </a:p>
          <a:p>
            <a:pPr lvl="1"/>
            <a:r>
              <a:rPr lang="en-US" sz="3200" i="1" dirty="0"/>
              <a:t>Classroom &amp; field teaching using open, online compendiums</a:t>
            </a:r>
          </a:p>
          <a:p>
            <a:pPr lvl="1"/>
            <a:r>
              <a:rPr lang="en-US" sz="3200" i="1" dirty="0"/>
              <a:t>Best-practices from field to classroom</a:t>
            </a:r>
          </a:p>
          <a:p>
            <a:r>
              <a:rPr lang="en-US" sz="2800" dirty="0"/>
              <a:t>Limited to 10 participants </a:t>
            </a:r>
            <a:r>
              <a:rPr lang="en-US" sz="2800" dirty="0">
                <a:sym typeface="Wingdings" panose="05000000000000000000" pitchFamily="2" charset="2"/>
              </a:rPr>
              <a:t> 	Ensure in-person teaching</a:t>
            </a:r>
          </a:p>
          <a:p>
            <a:r>
              <a:rPr lang="en-US" sz="2800" dirty="0">
                <a:sym typeface="Wingdings" panose="05000000000000000000" pitchFamily="2" charset="2"/>
              </a:rPr>
              <a:t>Important hands-on practice</a:t>
            </a:r>
          </a:p>
          <a:p>
            <a:r>
              <a:rPr lang="en-US" sz="2800" dirty="0">
                <a:sym typeface="Wingdings" panose="05000000000000000000" pitchFamily="2" charset="2"/>
              </a:rPr>
              <a:t>Available to all levels: students (BSc, MSc, PhD) and staff (scientific/technical)</a:t>
            </a:r>
            <a:endParaRPr lang="en-US" sz="2800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BC4BAB6-5617-2A07-FE6C-1F1D0737B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5" r="6561" b="6"/>
          <a:stretch/>
        </p:blipFill>
        <p:spPr bwMode="auto">
          <a:xfrm>
            <a:off x="9582095" y="4210036"/>
            <a:ext cx="2286004" cy="25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person, outdoor, sky, clothing&#10;&#10;Description automatically generated">
            <a:extLst>
              <a:ext uri="{FF2B5EF4-FFF2-40B4-BE49-F238E27FC236}">
                <a16:creationId xmlns:a16="http://schemas.microsoft.com/office/drawing/2014/main" id="{68E6B86B-7DCA-AB3F-0484-E6813BEE5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2" r="8836" b="3"/>
          <a:stretch/>
        </p:blipFill>
        <p:spPr>
          <a:xfrm>
            <a:off x="6815569" y="4210043"/>
            <a:ext cx="2286004" cy="2571748"/>
          </a:xfrm>
          <a:prstGeom prst="rect">
            <a:avLst/>
          </a:prstGeom>
        </p:spPr>
      </p:pic>
      <p:pic>
        <p:nvPicPr>
          <p:cNvPr id="16" name="Picture 15" descr="A person with sunglasses on her head&#10;&#10;Description automatically generated">
            <a:extLst>
              <a:ext uri="{FF2B5EF4-FFF2-40B4-BE49-F238E27FC236}">
                <a16:creationId xmlns:a16="http://schemas.microsoft.com/office/drawing/2014/main" id="{0562FAB8-C915-89C0-B730-AADA9F32F0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 r="-2" b="6420"/>
          <a:stretch/>
        </p:blipFill>
        <p:spPr>
          <a:xfrm>
            <a:off x="6815571" y="781046"/>
            <a:ext cx="2286003" cy="2571754"/>
          </a:xfrm>
          <a:prstGeom prst="rect">
            <a:avLst/>
          </a:prstGeom>
        </p:spPr>
      </p:pic>
      <p:pic>
        <p:nvPicPr>
          <p:cNvPr id="17" name="Picture 4" descr="logo">
            <a:extLst>
              <a:ext uri="{FF2B5EF4-FFF2-40B4-BE49-F238E27FC236}">
                <a16:creationId xmlns:a16="http://schemas.microsoft.com/office/drawing/2014/main" id="{1A718A36-ED08-D50E-D13C-6DEB3B43A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1" r="9186" b="6"/>
          <a:stretch/>
        </p:blipFill>
        <p:spPr bwMode="auto">
          <a:xfrm>
            <a:off x="9582096" y="781036"/>
            <a:ext cx="2286004" cy="257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D5B6B7-A5E3-D0D0-C125-9ADB7150C9E6}"/>
              </a:ext>
            </a:extLst>
          </p:cNvPr>
          <p:cNvSpPr txBox="1"/>
          <p:nvPr/>
        </p:nvSpPr>
        <p:spPr>
          <a:xfrm>
            <a:off x="6917261" y="59739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Sara Mollie Cohen</a:t>
            </a:r>
          </a:p>
          <a:p>
            <a:pPr algn="ctr"/>
            <a:r>
              <a:rPr lang="en-US" dirty="0">
                <a:latin typeface="Arial" panose="020B0604020202020204" pitchFamily="34" charset="0"/>
              </a:rPr>
              <a:t>Course organizer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EBB36A-6821-FA9C-F406-316D31E56F00}"/>
              </a:ext>
            </a:extLst>
          </p:cNvPr>
          <p:cNvSpPr txBox="1"/>
          <p:nvPr/>
        </p:nvSpPr>
        <p:spPr>
          <a:xfrm>
            <a:off x="9234946" y="59739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Peter </a:t>
            </a:r>
            <a:r>
              <a:rPr lang="en-US" dirty="0" err="1">
                <a:latin typeface="Arial" panose="020B0604020202020204" pitchFamily="34" charset="0"/>
              </a:rPr>
              <a:t>Betlem</a:t>
            </a:r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</a:rPr>
              <a:t>Course organizer/Instructor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639C22-1254-243E-FC3E-0862605F7793}"/>
              </a:ext>
            </a:extLst>
          </p:cNvPr>
          <p:cNvSpPr txBox="1"/>
          <p:nvPr/>
        </p:nvSpPr>
        <p:spPr>
          <a:xfrm>
            <a:off x="6468419" y="3503976"/>
            <a:ext cx="2980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Nil Rodes</a:t>
            </a:r>
          </a:p>
          <a:p>
            <a:pPr algn="ctr"/>
            <a:r>
              <a:rPr lang="en-US" dirty="0">
                <a:latin typeface="Arial" panose="020B0604020202020204" pitchFamily="34" charset="0"/>
              </a:rPr>
              <a:t>Course organizer/Instructor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856662-C0E7-19EA-2C27-E3310F26883D}"/>
              </a:ext>
            </a:extLst>
          </p:cNvPr>
          <p:cNvSpPr txBox="1"/>
          <p:nvPr/>
        </p:nvSpPr>
        <p:spPr>
          <a:xfrm>
            <a:off x="9869735" y="3503965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Rafael </a:t>
            </a:r>
            <a:r>
              <a:rPr lang="en-US" dirty="0" err="1">
                <a:latin typeface="Arial" panose="020B0604020202020204" pitchFamily="34" charset="0"/>
              </a:rPr>
              <a:t>Horota</a:t>
            </a:r>
            <a:endParaRPr lang="en-US" dirty="0">
              <a:latin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</a:rPr>
              <a:t>Field Instructor</a:t>
            </a:r>
          </a:p>
        </p:txBody>
      </p:sp>
    </p:spTree>
    <p:extLst>
      <p:ext uri="{BB962C8B-B14F-4D97-AF65-F5344CB8AC3E}">
        <p14:creationId xmlns:p14="http://schemas.microsoft.com/office/powerpoint/2010/main" val="75349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AE11BB-FF0A-70EF-A9A3-679C3E232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417136-597E-A8B5-78B0-AA9008DA5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2B3F5-4094-9920-69AB-F36FB1F4E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A1A497-C653-5556-BE04-412E0EECD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33E756-1887-E0AC-BE31-2B79E0B6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70785B5-2F6F-040E-611B-FCE0BB93A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0CD9959A-08E2-5081-CB77-7DA6E96DB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3600" y="58505"/>
            <a:ext cx="3336787" cy="6740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C47DC38-4C9E-3557-5ABB-6BF1BAEC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2D2E4E-1B04-1293-D3EE-CAED413F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Geo-MOD &amp; </a:t>
            </a:r>
            <a:br>
              <a:rPr lang="nb-NO" sz="3600" dirty="0"/>
            </a:br>
            <a:r>
              <a:rPr lang="nb-NO" sz="3600" dirty="0"/>
              <a:t>Open eBooks@UNIS</a:t>
            </a:r>
            <a:endParaRPr lang="en-US" sz="3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021732-0979-8A9E-AA56-C88E2C827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447" y="1268158"/>
            <a:ext cx="5714555" cy="282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600F06-2BA5-96AF-ACCC-7C1CB0C61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846" y="2711496"/>
            <a:ext cx="5687658" cy="2822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C10DCC7-A46D-1A80-F866-E049D442C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422" y="4215769"/>
            <a:ext cx="5687658" cy="26506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EEE0A5-48F8-2DB9-39B8-E80F6BE2C5E1}"/>
              </a:ext>
            </a:extLst>
          </p:cNvPr>
          <p:cNvSpPr txBox="1"/>
          <p:nvPr/>
        </p:nvSpPr>
        <p:spPr>
          <a:xfrm>
            <a:off x="230909" y="1611745"/>
            <a:ext cx="186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</a:rPr>
              <a:t>Interactive tutorials/videos on how to use equipment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4F55E3-C98D-ABEA-F81C-F6856122830D}"/>
              </a:ext>
            </a:extLst>
          </p:cNvPr>
          <p:cNvSpPr txBox="1"/>
          <p:nvPr/>
        </p:nvSpPr>
        <p:spPr>
          <a:xfrm>
            <a:off x="230909" y="3179988"/>
            <a:ext cx="2262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</a:rPr>
              <a:t>Lectures, slides, practicals and background information on how to fly UAVs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2E54C5-AB85-3AF5-7ED0-5FE96F7FFF54}"/>
              </a:ext>
            </a:extLst>
          </p:cNvPr>
          <p:cNvSpPr txBox="1"/>
          <p:nvPr/>
        </p:nvSpPr>
        <p:spPr>
          <a:xfrm>
            <a:off x="230909" y="5051504"/>
            <a:ext cx="267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</a:rPr>
              <a:t>Lectures, slides, practicals and background information on photogrammetry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8777A8-15A4-4797-B9DD-DCD4FF30A4CC}"/>
              </a:ext>
            </a:extLst>
          </p:cNvPr>
          <p:cNvSpPr txBox="1"/>
          <p:nvPr/>
        </p:nvSpPr>
        <p:spPr>
          <a:xfrm>
            <a:off x="4780171" y="-11719"/>
            <a:ext cx="6149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https://unisvalbard.github.io/ebooks/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748F10C-EBFB-6EDA-B8C0-F042E61BB44A}"/>
              </a:ext>
            </a:extLst>
          </p:cNvPr>
          <p:cNvCxnSpPr>
            <a:cxnSpLocks/>
          </p:cNvCxnSpPr>
          <p:nvPr/>
        </p:nvCxnSpPr>
        <p:spPr>
          <a:xfrm flipH="1">
            <a:off x="7738441" y="2995432"/>
            <a:ext cx="3622286" cy="776778"/>
          </a:xfrm>
          <a:prstGeom prst="line">
            <a:avLst/>
          </a:prstGeom>
          <a:ln w="285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FCF1B8F-0C21-BA33-5D49-EFCF379C1F88}"/>
              </a:ext>
            </a:extLst>
          </p:cNvPr>
          <p:cNvCxnSpPr>
            <a:cxnSpLocks/>
          </p:cNvCxnSpPr>
          <p:nvPr/>
        </p:nvCxnSpPr>
        <p:spPr>
          <a:xfrm flipH="1">
            <a:off x="7976344" y="4737398"/>
            <a:ext cx="3208892" cy="549370"/>
          </a:xfrm>
          <a:prstGeom prst="line">
            <a:avLst/>
          </a:prstGeom>
          <a:ln w="285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ED9433B-EC29-3E8E-B408-09202B2CD4E4}"/>
              </a:ext>
            </a:extLst>
          </p:cNvPr>
          <p:cNvCxnSpPr>
            <a:cxnSpLocks/>
          </p:cNvCxnSpPr>
          <p:nvPr/>
        </p:nvCxnSpPr>
        <p:spPr>
          <a:xfrm flipH="1" flipV="1">
            <a:off x="7286811" y="2198442"/>
            <a:ext cx="2184046" cy="703737"/>
          </a:xfrm>
          <a:prstGeom prst="line">
            <a:avLst/>
          </a:prstGeom>
          <a:ln w="285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6E07D646-E4D7-5C98-DFFC-88A602571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69" y="5437092"/>
            <a:ext cx="1356818" cy="13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22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390541-AF3A-8EB1-98AD-558581A54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A890BF7-FF62-7687-2719-FB5B88DE1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D0A9A-6681-8539-84B0-ABC498FEB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E7D8B-34FC-D43B-13B2-75E53F787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7FA0CA-23EA-FE8B-3800-59925E7A8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F3EF7E5-51B0-C9A2-A2AA-E724BC9F1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79CF69C-8A4A-415F-9287-9060143B0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3600" y="58505"/>
            <a:ext cx="3336787" cy="6740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5281C61-3B87-73BB-67BA-2A160497A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8E39559-486C-8C38-480D-5AC8A339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75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Geo-MOD &amp; </a:t>
            </a:r>
            <a:br>
              <a:rPr lang="nb-NO" sz="3600" dirty="0"/>
            </a:br>
            <a:r>
              <a:rPr lang="nb-NO" sz="3600" dirty="0"/>
              <a:t>Open eBooks@UNIS</a:t>
            </a:r>
            <a:endParaRPr lang="en-US" sz="3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C3D72B-3E96-151C-BD40-28070839F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447" y="1268158"/>
            <a:ext cx="5714555" cy="282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AE1A34E-B823-AB32-E2D3-BE0BDA3BF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846" y="2711496"/>
            <a:ext cx="5687658" cy="2822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355D13-13CA-24EC-F9A1-B3C7726D26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422" y="4215769"/>
            <a:ext cx="5687658" cy="26506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25ECB44-1E64-6AA7-C26E-3CE0AB6F5FD4}"/>
              </a:ext>
            </a:extLst>
          </p:cNvPr>
          <p:cNvSpPr txBox="1"/>
          <p:nvPr/>
        </p:nvSpPr>
        <p:spPr>
          <a:xfrm>
            <a:off x="230909" y="1611745"/>
            <a:ext cx="1865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</a:rPr>
              <a:t>Interactive tutorials/videos on how to use equipment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956ECF-1B8D-68F2-E1C4-D381F372913B}"/>
              </a:ext>
            </a:extLst>
          </p:cNvPr>
          <p:cNvSpPr txBox="1"/>
          <p:nvPr/>
        </p:nvSpPr>
        <p:spPr>
          <a:xfrm>
            <a:off x="230909" y="3179988"/>
            <a:ext cx="2262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</a:rPr>
              <a:t>Lectures, slides, practicals and background information on how to fly UAVs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FA73449-3925-E356-3D74-A73E0E54832A}"/>
              </a:ext>
            </a:extLst>
          </p:cNvPr>
          <p:cNvSpPr txBox="1"/>
          <p:nvPr/>
        </p:nvSpPr>
        <p:spPr>
          <a:xfrm>
            <a:off x="230909" y="5051504"/>
            <a:ext cx="2675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Arial" panose="020B0604020202020204" pitchFamily="34" charset="0"/>
              </a:rPr>
              <a:t>Lectures, slides, practicals and background information on photogrammetry</a:t>
            </a: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4" name="Picture 2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57915A7-CBD8-251F-AB8C-A16AEFA494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569" y="5437092"/>
            <a:ext cx="1356818" cy="1356818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021BC121-8C56-9051-6A3E-FAEDC2B03573}"/>
              </a:ext>
            </a:extLst>
          </p:cNvPr>
          <p:cNvSpPr/>
          <p:nvPr/>
        </p:nvSpPr>
        <p:spPr>
          <a:xfrm>
            <a:off x="8591987" y="944879"/>
            <a:ext cx="3386422" cy="15132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" panose="020B0604020202020204" pitchFamily="34" charset="0"/>
              </a:rPr>
              <a:t>SoTL ongoing:</a:t>
            </a:r>
          </a:p>
          <a:p>
            <a:pPr algn="ctr"/>
            <a:r>
              <a:rPr lang="nb-NO" dirty="0">
                <a:latin typeface="Arial" panose="020B0604020202020204" pitchFamily="34" charset="0"/>
              </a:rPr>
              <a:t>currently in draft, in submission 2023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9ABC08-38CA-B54E-EB63-04098EE0D62B}"/>
              </a:ext>
            </a:extLst>
          </p:cNvPr>
          <p:cNvSpPr/>
          <p:nvPr/>
        </p:nvSpPr>
        <p:spPr>
          <a:xfrm>
            <a:off x="3732755" y="5009805"/>
            <a:ext cx="4243589" cy="55392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" panose="020B0604020202020204" pitchFamily="34" charset="0"/>
              </a:rPr>
              <a:t>First eBook, part of </a:t>
            </a:r>
            <a:br>
              <a:rPr lang="nb-NO" dirty="0">
                <a:latin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</a:rPr>
              <a:t>Geo-MOD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69064C4-4D0B-5E30-2C9B-97E704B68340}"/>
              </a:ext>
            </a:extLst>
          </p:cNvPr>
          <p:cNvSpPr/>
          <p:nvPr/>
        </p:nvSpPr>
        <p:spPr>
          <a:xfrm>
            <a:off x="3494852" y="3497472"/>
            <a:ext cx="4243589" cy="54947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" panose="020B0604020202020204" pitchFamily="34" charset="0"/>
              </a:rPr>
              <a:t>Latest eBook, part of </a:t>
            </a:r>
            <a:br>
              <a:rPr lang="nb-NO" dirty="0">
                <a:latin typeface="Arial" panose="020B0604020202020204" pitchFamily="34" charset="0"/>
              </a:rPr>
            </a:br>
            <a:r>
              <a:rPr lang="nb-NO" dirty="0">
                <a:latin typeface="Arial" panose="020B0604020202020204" pitchFamily="34" charset="0"/>
              </a:rPr>
              <a:t>Geo-MOD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0D3B2EC-4867-E638-80CE-75E006FBB229}"/>
              </a:ext>
            </a:extLst>
          </p:cNvPr>
          <p:cNvSpPr/>
          <p:nvPr/>
        </p:nvSpPr>
        <p:spPr>
          <a:xfrm>
            <a:off x="3043222" y="1904280"/>
            <a:ext cx="4243589" cy="58832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latin typeface="Arial" panose="020B0604020202020204" pitchFamily="34" charset="0"/>
              </a:rPr>
              <a:t>Technical show-case for tool documentation</a:t>
            </a:r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0BF5FE2-846F-4C85-461E-05979894ECC7}"/>
              </a:ext>
            </a:extLst>
          </p:cNvPr>
          <p:cNvCxnSpPr>
            <a:cxnSpLocks/>
            <a:endCxn id="27" idx="6"/>
          </p:cNvCxnSpPr>
          <p:nvPr/>
        </p:nvCxnSpPr>
        <p:spPr>
          <a:xfrm flipH="1">
            <a:off x="7738441" y="2995432"/>
            <a:ext cx="3622286" cy="776778"/>
          </a:xfrm>
          <a:prstGeom prst="line">
            <a:avLst/>
          </a:prstGeom>
          <a:ln w="285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AC2AC6-F658-CD85-8DBB-955DDE823531}"/>
              </a:ext>
            </a:extLst>
          </p:cNvPr>
          <p:cNvCxnSpPr>
            <a:cxnSpLocks/>
            <a:endCxn id="26" idx="6"/>
          </p:cNvCxnSpPr>
          <p:nvPr/>
        </p:nvCxnSpPr>
        <p:spPr>
          <a:xfrm flipH="1">
            <a:off x="7976344" y="4737398"/>
            <a:ext cx="3208892" cy="549370"/>
          </a:xfrm>
          <a:prstGeom prst="line">
            <a:avLst/>
          </a:prstGeom>
          <a:ln w="285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72AA21-BA1E-A99C-6950-F183886757D1}"/>
              </a:ext>
            </a:extLst>
          </p:cNvPr>
          <p:cNvCxnSpPr>
            <a:cxnSpLocks/>
            <a:endCxn id="28" idx="6"/>
          </p:cNvCxnSpPr>
          <p:nvPr/>
        </p:nvCxnSpPr>
        <p:spPr>
          <a:xfrm flipH="1" flipV="1">
            <a:off x="7286811" y="2198442"/>
            <a:ext cx="2184046" cy="703737"/>
          </a:xfrm>
          <a:prstGeom prst="line">
            <a:avLst/>
          </a:prstGeom>
          <a:ln w="28575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811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AE11BB-FF0A-70EF-A9A3-679C3E232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D417136-597E-A8B5-78B0-AA9008DA5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2B3F5-4094-9920-69AB-F36FB1F4E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A1A497-C653-5556-BE04-412E0EECD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33E756-1887-E0AC-BE31-2B79E0B6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70785B5-2F6F-040E-611B-FCE0BB93A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C47DC38-4C9E-3557-5ABB-6BF1BAECD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8073BB-11B8-2997-0DFC-F22B8B1C4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6813551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E1DB65D-0E70-52F3-0EA8-76575E31D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473"/>
          <a:stretch/>
        </p:blipFill>
        <p:spPr>
          <a:xfrm>
            <a:off x="3406775" y="1399223"/>
            <a:ext cx="5012208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0ECA1269-4567-C4BE-E66E-D4F3206E4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9120" y="-7563"/>
            <a:ext cx="5262880" cy="1325563"/>
          </a:xfrm>
        </p:spPr>
        <p:txBody>
          <a:bodyPr>
            <a:normAutofit/>
          </a:bodyPr>
          <a:lstStyle/>
          <a:p>
            <a:r>
              <a:rPr lang="nb-NO" sz="3600" dirty="0"/>
              <a:t>Built with</a:t>
            </a:r>
            <a:br>
              <a:rPr lang="nb-NO" sz="3600" dirty="0"/>
            </a:br>
            <a:r>
              <a:rPr lang="nb-NO" sz="3600" dirty="0"/>
              <a:t>Jupyter Book</a:t>
            </a:r>
            <a:endParaRPr lang="en-US" sz="3600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126D588-40F7-289F-69E3-9C785A208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685" y="3760597"/>
            <a:ext cx="6328315" cy="30974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70CEDB77-F2BA-DE2F-B7F8-FC548C035262}"/>
              </a:ext>
            </a:extLst>
          </p:cNvPr>
          <p:cNvSpPr txBox="1"/>
          <p:nvPr/>
        </p:nvSpPr>
        <p:spPr>
          <a:xfrm>
            <a:off x="8549656" y="1655642"/>
            <a:ext cx="36423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latin typeface="Arial" panose="020B0604020202020204" pitchFamily="34" charset="0"/>
              </a:rPr>
              <a:t>Lasting, </a:t>
            </a:r>
            <a:r>
              <a:rPr lang="en-US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FAIR &amp; open online access (including to externals)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E101A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Interactive/executable material: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Animations, videos, links, online maps, online coding</a:t>
            </a:r>
          </a:p>
        </p:txBody>
      </p:sp>
    </p:spTree>
    <p:extLst>
      <p:ext uri="{BB962C8B-B14F-4D97-AF65-F5344CB8AC3E}">
        <p14:creationId xmlns:p14="http://schemas.microsoft.com/office/powerpoint/2010/main" val="3567009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0B4C11-85BA-9C03-B760-977831789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8232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D109406-3B4C-B3C2-862E-DE4585127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" r="2" b="29"/>
          <a:stretch/>
        </p:blipFill>
        <p:spPr>
          <a:xfrm>
            <a:off x="-1600" y="-7563"/>
            <a:ext cx="4884537" cy="688258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3CAB588-1143-74AA-E39D-FAE2A0B1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0" y="-424123"/>
            <a:ext cx="7721600" cy="2649163"/>
          </a:xfrm>
        </p:spPr>
        <p:txBody>
          <a:bodyPr>
            <a:normAutofit/>
          </a:bodyPr>
          <a:lstStyle/>
          <a:p>
            <a:pPr algn="r"/>
            <a:r>
              <a:rPr lang="en-US" sz="3600" dirty="0"/>
              <a:t>Using </a:t>
            </a:r>
            <a:r>
              <a:rPr lang="en-US" sz="3600" dirty="0" err="1"/>
              <a:t>Jupyter</a:t>
            </a:r>
            <a:r>
              <a:rPr lang="en-US" sz="3600" dirty="0"/>
              <a:t> Book as an open online teaching environment: </a:t>
            </a:r>
            <a:br>
              <a:rPr lang="en-US" sz="3600" dirty="0"/>
            </a:br>
            <a:r>
              <a:rPr lang="en-US" sz="3200" dirty="0"/>
              <a:t>Take-aways from Geo-</a:t>
            </a:r>
            <a:r>
              <a:rPr lang="en-US" sz="3200" dirty="0" err="1"/>
              <a:t>SfM</a:t>
            </a:r>
            <a:r>
              <a:rPr lang="en-US" sz="3200" dirty="0"/>
              <a:t> and Geo-UAV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A09C40-2E03-4610-1107-E490136B7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340" y="2314146"/>
            <a:ext cx="4101744" cy="4203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A screenshot of a graph&#10;&#10;Description automatically generated">
            <a:extLst>
              <a:ext uri="{FF2B5EF4-FFF2-40B4-BE49-F238E27FC236}">
                <a16:creationId xmlns:a16="http://schemas.microsoft.com/office/drawing/2014/main" id="{095442DF-9EB8-331C-61E7-4F08095C9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88" y="3775880"/>
            <a:ext cx="7229990" cy="29595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7374CA-0E3C-4099-BF5A-F72178E7BD3D}"/>
              </a:ext>
            </a:extLst>
          </p:cNvPr>
          <p:cNvSpPr txBox="1"/>
          <p:nvPr/>
        </p:nvSpPr>
        <p:spPr>
          <a:xfrm>
            <a:off x="6815570" y="1825625"/>
            <a:ext cx="521840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Implemented in </a:t>
            </a:r>
            <a:r>
              <a:rPr lang="en-US" sz="1800" b="1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several</a:t>
            </a:r>
            <a:r>
              <a:rPr lang="en-US" sz="1800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 UNIS AG </a:t>
            </a:r>
            <a:r>
              <a:rPr lang="en-US" sz="1800" b="1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courses.</a:t>
            </a:r>
          </a:p>
          <a:p>
            <a:pPr algn="r"/>
            <a:r>
              <a:rPr lang="en-US" sz="1800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Geo-MOD 2023 was a </a:t>
            </a:r>
            <a:r>
              <a:rPr lang="en-US" sz="1800" b="1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success</a:t>
            </a:r>
            <a:r>
              <a:rPr lang="en-US" sz="1800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High participation </a:t>
            </a:r>
            <a:r>
              <a:rPr lang="en-US" sz="1800" b="1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demand</a:t>
            </a:r>
            <a:r>
              <a:rPr lang="en-US" sz="1800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E101A"/>
                </a:solidFill>
                <a:latin typeface="Arial" panose="020B0604020202020204" pitchFamily="34" charset="0"/>
              </a:rPr>
              <a:t>A</a:t>
            </a:r>
            <a:r>
              <a:rPr lang="en-US" sz="1800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pplicable in </a:t>
            </a:r>
            <a:r>
              <a:rPr lang="en-US" sz="1800" b="1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other places</a:t>
            </a:r>
            <a:r>
              <a:rPr lang="en-US" sz="1800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E101A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en-US" sz="2800" i="1" u="sng" dirty="0">
                <a:solidFill>
                  <a:srgbClr val="0E101A"/>
                </a:solidFill>
                <a:latin typeface="Arial" panose="020B0604020202020204" pitchFamily="34" charset="0"/>
              </a:rPr>
              <a:t>Let’s discuss the next eBook?</a:t>
            </a:r>
            <a:endParaRPr lang="en-US" sz="2800" i="1" u="sng" dirty="0">
              <a:solidFill>
                <a:srgbClr val="0E101A"/>
              </a:solidFill>
              <a:effectLst/>
              <a:latin typeface="Arial" panose="020B0604020202020204" pitchFamily="34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E101A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B49B59-33FA-6CB5-6B08-086DAC12B0E6}"/>
              </a:ext>
            </a:extLst>
          </p:cNvPr>
          <p:cNvSpPr txBox="1"/>
          <p:nvPr/>
        </p:nvSpPr>
        <p:spPr>
          <a:xfrm>
            <a:off x="4811257" y="6514359"/>
            <a:ext cx="62585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E101A"/>
                </a:solidFill>
                <a:effectLst/>
                <a:latin typeface="Arial" panose="020B0604020202020204" pitchFamily="34" charset="0"/>
              </a:rPr>
              <a:t>Betlem et al., </a:t>
            </a:r>
            <a:r>
              <a:rPr lang="en-US" sz="1000" dirty="0">
                <a:solidFill>
                  <a:srgbClr val="0E101A"/>
                </a:solidFill>
                <a:latin typeface="Arial" panose="020B0604020202020204" pitchFamily="34" charset="0"/>
              </a:rPr>
              <a:t>draft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9328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4483D5-183C-E317-4602-6E24434DC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E79144-A76D-F3CE-1B24-7CCE37658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2B546-A3AF-4C97-0CDA-90AABBCCF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AA31C-C6DE-73DE-7EC1-FE464C7D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3611377-98E4-C64E-45A4-8C6EDE9BD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64E112C-FA58-F234-635E-5CF8EA251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C850582-7327-2255-77BA-0FC1C58B1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FB3B60-A357-613F-82AE-8B8BD449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0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dirty="0"/>
              <a:t>Contact &amp; questions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A9980B-347C-BA15-825D-549D7282958B}"/>
              </a:ext>
            </a:extLst>
          </p:cNvPr>
          <p:cNvGrpSpPr/>
          <p:nvPr/>
        </p:nvGrpSpPr>
        <p:grpSpPr>
          <a:xfrm>
            <a:off x="42671" y="6443508"/>
            <a:ext cx="12006913" cy="385818"/>
            <a:chOff x="42671" y="6443508"/>
            <a:chExt cx="12006913" cy="38581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EB698A-6CEE-2C68-C85D-24CD47235144}"/>
                </a:ext>
              </a:extLst>
            </p:cNvPr>
            <p:cNvSpPr txBox="1"/>
            <p:nvPr/>
          </p:nvSpPr>
          <p:spPr>
            <a:xfrm>
              <a:off x="854075" y="6521549"/>
              <a:ext cx="38053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FAIR digital documentation &amp; teaching</a:t>
              </a:r>
              <a:endParaRPr lang="en-US" sz="14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EFCE2D49-83D7-78CE-19F3-FB682560F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1" y="6563571"/>
              <a:ext cx="876716" cy="230005"/>
            </a:xfrm>
            <a:prstGeom prst="rect">
              <a:avLst/>
            </a:prstGeom>
          </p:spPr>
        </p:pic>
        <p:pic>
          <p:nvPicPr>
            <p:cNvPr id="18" name="Picture 2" descr="UNIS - The university centre in Svalbard">
              <a:extLst>
                <a:ext uri="{FF2B5EF4-FFF2-40B4-BE49-F238E27FC236}">
                  <a16:creationId xmlns:a16="http://schemas.microsoft.com/office/drawing/2014/main" id="{62FDEB9D-598C-D688-1829-56979CFD7C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13848" y="6443508"/>
              <a:ext cx="121014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Site is undergoing maintenance">
              <a:extLst>
                <a:ext uri="{FF2B5EF4-FFF2-40B4-BE49-F238E27FC236}">
                  <a16:creationId xmlns:a16="http://schemas.microsoft.com/office/drawing/2014/main" id="{1A877B19-85B3-2AE3-691C-AADC09F60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6409" y="6449818"/>
              <a:ext cx="283175" cy="326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itle 2">
            <a:extLst>
              <a:ext uri="{FF2B5EF4-FFF2-40B4-BE49-F238E27FC236}">
                <a16:creationId xmlns:a16="http://schemas.microsoft.com/office/drawing/2014/main" id="{169B438D-C893-C629-8D9D-942B85768AF4}"/>
              </a:ext>
            </a:extLst>
          </p:cNvPr>
          <p:cNvSpPr txBox="1">
            <a:spLocks/>
          </p:cNvSpPr>
          <p:nvPr/>
        </p:nvSpPr>
        <p:spPr>
          <a:xfrm>
            <a:off x="838200" y="31493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2800" dirty="0">
                <a:latin typeface="Arial" panose="020B0604020202020204" pitchFamily="34" charset="0"/>
                <a:hlinkClick r:id="rId5"/>
              </a:rPr>
              <a:t>BetlemTech@outlook.com</a:t>
            </a:r>
            <a:endParaRPr lang="nb-NO" sz="2800" dirty="0">
              <a:latin typeface="Arial" panose="020B0604020202020204" pitchFamily="34" charset="0"/>
            </a:endParaRPr>
          </a:p>
          <a:p>
            <a:pPr algn="ctr"/>
            <a:endParaRPr 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313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314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Geo-MOD: Idea and Team</vt:lpstr>
      <vt:lpstr>Geo-MOD &amp;  Open eBooks@UNIS</vt:lpstr>
      <vt:lpstr>Geo-MOD &amp;  Open eBooks@UNIS</vt:lpstr>
      <vt:lpstr>Built with Jupyter Book</vt:lpstr>
      <vt:lpstr>Using Jupyter Book as an open online teaching environment:  Take-aways from Geo-SfM and Geo-UAV</vt:lpstr>
      <vt:lpstr>Contact &amp;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Geo-MOD: A new way of teaching photogrammetry-based data acquisition</dc:title>
  <dc:creator>Nil Rodés</dc:creator>
  <cp:lastModifiedBy>Peter Betlem</cp:lastModifiedBy>
  <cp:revision>13</cp:revision>
  <dcterms:created xsi:type="dcterms:W3CDTF">2023-10-16T14:21:59Z</dcterms:created>
  <dcterms:modified xsi:type="dcterms:W3CDTF">2023-11-20T11:53:29Z</dcterms:modified>
</cp:coreProperties>
</file>