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8" r:id="rId2"/>
    <p:sldId id="340" r:id="rId3"/>
    <p:sldId id="348" r:id="rId4"/>
    <p:sldId id="351" r:id="rId5"/>
    <p:sldId id="353" r:id="rId6"/>
    <p:sldId id="355" r:id="rId7"/>
    <p:sldId id="356" r:id="rId8"/>
    <p:sldId id="349" r:id="rId9"/>
    <p:sldId id="352" r:id="rId10"/>
    <p:sldId id="358" r:id="rId11"/>
    <p:sldId id="3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73962" autoAdjust="0"/>
  </p:normalViewPr>
  <p:slideViewPr>
    <p:cSldViewPr snapToGrid="0">
      <p:cViewPr varScale="1">
        <p:scale>
          <a:sx n="84" d="100"/>
          <a:sy n="84" d="100"/>
        </p:scale>
        <p:origin x="114" y="1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7B72033-589B-43AE-B8E1-AF9DC04A1F48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719A40C-B5F1-4C79-B08C-AFF3571CC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94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812CD-6BBC-BB48-EE1E-C269B2557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9C5971-894F-7F13-BF01-0C358BA84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9B8E2-DEE8-96C5-C34D-4D46F39CE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BB17-2D1A-4F24-B9AD-CEA35EC1839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013C8-BEDF-A886-D758-59DF63A5A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115B4-A1F0-9C92-9B18-AB4C0431E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82E7-B4E3-4A73-BFB2-CE4B4658C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5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444F7-6794-0386-C42D-DFE371D2D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0BC444-5767-2423-6605-943C51479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0A41C-BF1F-9847-579F-89CF0FE9D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BB17-2D1A-4F24-B9AD-CEA35EC1839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FBE3C-A308-5D65-5394-BDFCF5A39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163C6-9685-FDA9-7DC4-6522FC86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82E7-B4E3-4A73-BFB2-CE4B4658C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6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0A61DD-5AB8-0D88-2E8D-7752C0D3F7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CFE05C-F47E-BCA7-5FDA-AC9522C03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4E85A-E6B6-DFE1-0667-54075CD6E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BB17-2D1A-4F24-B9AD-CEA35EC1839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26D83-7CEA-3514-2C60-262445CCC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E740-6655-886A-B191-B379AFD0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82E7-B4E3-4A73-BFB2-CE4B4658C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5F838-6295-EEDC-AF38-9FE136CC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85770-48D7-0C7B-111C-F0F73BB78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3E666-5A8A-6C2E-D0D0-5D7A82C7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BB17-2D1A-4F24-B9AD-CEA35EC1839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24F10-9DAF-B220-A0CA-AE6FD5C41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4DA5E-DBBF-3ECD-CD6C-897D9812A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82E7-B4E3-4A73-BFB2-CE4B4658C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3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2CA29-4C01-0F7E-643D-026A6C67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4B2C0-3515-917F-211E-CFE307EF0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E063D-BAF5-D41E-E10C-32C462C86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BB17-2D1A-4F24-B9AD-CEA35EC1839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6CBEE-DA57-7E53-CDD5-55493D2A1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AAB94-D21C-B797-7BA8-683D1759C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82E7-B4E3-4A73-BFB2-CE4B4658C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17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75455-0639-5E21-DAD1-572CB164F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F693C-DC17-9FDE-F0D9-2352C41765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5AA88-ECAA-DA20-8274-2FF1A4450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3F9C2-9A98-88C6-5245-92EC6F535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BB17-2D1A-4F24-B9AD-CEA35EC1839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A8F25-C4E8-AD13-0428-2485CD902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9F7DD-B569-24BA-60F2-A2E8F8E91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82E7-B4E3-4A73-BFB2-CE4B4658C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6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5E08C-9F32-7563-3628-EC217A0BD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47AF8-666D-5800-A0E5-0B4B40CCB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0ADEFF-E3D9-927F-C95E-3CC0B2AD3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51745F-1E3E-ECF5-77C9-C7F823909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A228DF-432E-F2E8-70AC-0261C63449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DC1F1D-A06C-1468-EC87-8B52DA8AA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BB17-2D1A-4F24-B9AD-CEA35EC1839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5FBD76-BC27-F4E4-9002-02BFCF3BE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2301E2-5EA8-0954-FF77-A44CFE91F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82E7-B4E3-4A73-BFB2-CE4B4658C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99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0328B-B53F-1C6A-3E28-7C1A28169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9C0A71-042C-FDB9-7325-7A37D3C5F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BB17-2D1A-4F24-B9AD-CEA35EC1839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CBEF5-B7C0-A1E5-E887-60CF56CA3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9DF9D7-268A-0D7D-652D-2DD98BBF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82E7-B4E3-4A73-BFB2-CE4B4658C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6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A92CC5-EF0C-4A4B-5AE8-5CBE233E3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BB17-2D1A-4F24-B9AD-CEA35EC1839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463BF0-C775-EF6B-EA4E-45027881D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735A4-390F-AFF4-8EF0-433BD0E6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82E7-B4E3-4A73-BFB2-CE4B4658C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1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004CA-40A4-63E2-0123-09EFD6025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AA155-2308-81BA-407B-FDB0CB54A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D6468-8E35-AAAE-88B4-9E9584BD5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6EA74-0630-0EFD-D439-3CFC22FFB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BB17-2D1A-4F24-B9AD-CEA35EC1839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EAD4F-BBCA-F937-DD66-A58BFA9B0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4FDB4-26C5-A613-405E-5E6D271CA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82E7-B4E3-4A73-BFB2-CE4B4658C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2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644B7-4AC0-A94C-F826-C68560577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3E2655-631E-4852-BABC-007C2F4DE2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E7661-C599-4A4F-0AE1-1E7EB8820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BE459-2271-7B06-FD92-FF700B1B6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BB17-2D1A-4F24-B9AD-CEA35EC1839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2BF2A-6DE3-DF4D-4834-9BC64E3D3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EE4C8-3117-E734-A747-95FA82694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82E7-B4E3-4A73-BFB2-CE4B4658C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62F70A-6A91-DF8A-E88B-D4D2A1AC3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396E6-0242-4B94-D07A-2C4376030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C3256-C58B-CCE4-86D4-43D11F12E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C99BBB17-2D1A-4F24-B9AD-CEA35EC18396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D43EE-2587-B096-BD1E-687EA4E3F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6EC84-5DE4-7CBB-7F9E-8D7004A33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96182E7-B4E3-4A73-BFB2-CE4B4658CA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doi.org/10.1016/j.geomorph.2012.08.02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4483D5-183C-E317-4602-6E24434DC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FE79144-A76D-F3CE-1B24-7CCE37658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2B546-A3AF-4C97-0CDA-90AABBCCF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AA31C-C6DE-73DE-7EC1-FE464C7D3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3611377-98E4-C64E-45A4-8C6EDE9BD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164E112C-FA58-F234-635E-5CF8EA251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C850582-7327-2255-77BA-0FC1C58B1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BC838B5-5058-8B73-93AF-C0E06DEA119A}"/>
              </a:ext>
            </a:extLst>
          </p:cNvPr>
          <p:cNvSpPr txBox="1">
            <a:spLocks/>
          </p:cNvSpPr>
          <p:nvPr/>
        </p:nvSpPr>
        <p:spPr>
          <a:xfrm>
            <a:off x="477980" y="1122363"/>
            <a:ext cx="92146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b="1" i="1" dirty="0">
                <a:latin typeface="Arial" panose="020B0604020202020204" pitchFamily="34" charset="0"/>
              </a:rPr>
              <a:t>Geo-SfM: </a:t>
            </a:r>
          </a:p>
          <a:p>
            <a:r>
              <a:rPr lang="nb-NO" sz="3600" b="1" i="1" dirty="0">
                <a:latin typeface="Arial" panose="020B0604020202020204" pitchFamily="34" charset="0"/>
              </a:rPr>
              <a:t>Teaching multiview stereo </a:t>
            </a:r>
            <a:br>
              <a:rPr lang="nb-NO" sz="3600" b="1" i="1" dirty="0">
                <a:latin typeface="Arial" panose="020B0604020202020204" pitchFamily="34" charset="0"/>
              </a:rPr>
            </a:br>
            <a:r>
              <a:rPr lang="nb-NO" sz="3600" b="1" i="1" dirty="0">
                <a:latin typeface="Arial" panose="020B0604020202020204" pitchFamily="34" charset="0"/>
              </a:rPr>
              <a:t>structure-from-motion photogrammetry</a:t>
            </a:r>
          </a:p>
          <a:p>
            <a:endParaRPr lang="nb-NO" sz="3600" b="1" i="1" dirty="0">
              <a:latin typeface="Arial" panose="020B0604020202020204" pitchFamily="34" charset="0"/>
            </a:endParaRPr>
          </a:p>
          <a:p>
            <a:r>
              <a:rPr lang="nb-NO" sz="3600" b="1" i="1" dirty="0">
                <a:latin typeface="Arial" panose="020B0604020202020204" pitchFamily="34" charset="0"/>
              </a:rPr>
              <a:t>Session 1: photogrammetry </a:t>
            </a:r>
            <a:endParaRPr lang="en-US" sz="3400" b="1" dirty="0">
              <a:latin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60260DA-12BE-6B6F-5524-C9D48504680C}"/>
              </a:ext>
            </a:extLst>
          </p:cNvPr>
          <p:cNvSpPr txBox="1">
            <a:spLocks/>
          </p:cNvSpPr>
          <p:nvPr/>
        </p:nvSpPr>
        <p:spPr>
          <a:xfrm>
            <a:off x="477980" y="4872922"/>
            <a:ext cx="4429300" cy="1591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8CC107-8B6F-2BA8-A951-E8276E1CAFC8}"/>
              </a:ext>
            </a:extLst>
          </p:cNvPr>
          <p:cNvGrpSpPr/>
          <p:nvPr/>
        </p:nvGrpSpPr>
        <p:grpSpPr>
          <a:xfrm>
            <a:off x="42671" y="6443508"/>
            <a:ext cx="12006913" cy="385818"/>
            <a:chOff x="42671" y="6443508"/>
            <a:chExt cx="12006913" cy="38581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538703-361B-3F8B-537E-BBCFEBB6CACC}"/>
                </a:ext>
              </a:extLst>
            </p:cNvPr>
            <p:cNvSpPr txBox="1"/>
            <p:nvPr/>
          </p:nvSpPr>
          <p:spPr>
            <a:xfrm>
              <a:off x="854075" y="6521549"/>
              <a:ext cx="3805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FAIR digital documentation &amp; teaching</a:t>
              </a:r>
              <a:endParaRPr 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24" descr="A screenshot of a video game&#10;&#10;Description automatically generated">
              <a:extLst>
                <a:ext uri="{FF2B5EF4-FFF2-40B4-BE49-F238E27FC236}">
                  <a16:creationId xmlns:a16="http://schemas.microsoft.com/office/drawing/2014/main" id="{5F21D3D7-314B-1C6E-B50E-93CFE61D5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1" y="6563571"/>
              <a:ext cx="876716" cy="230005"/>
            </a:xfrm>
            <a:prstGeom prst="rect">
              <a:avLst/>
            </a:prstGeom>
          </p:spPr>
        </p:pic>
        <p:pic>
          <p:nvPicPr>
            <p:cNvPr id="26" name="Picture 2" descr="UNIS - The university centre in Svalbard">
              <a:extLst>
                <a:ext uri="{FF2B5EF4-FFF2-40B4-BE49-F238E27FC236}">
                  <a16:creationId xmlns:a16="http://schemas.microsoft.com/office/drawing/2014/main" id="{3FBB4A11-E9C3-D45E-8EDE-6CF34C32E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3848" y="6443508"/>
              <a:ext cx="1210145" cy="326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Site is undergoing maintenance">
              <a:extLst>
                <a:ext uri="{FF2B5EF4-FFF2-40B4-BE49-F238E27FC236}">
                  <a16:creationId xmlns:a16="http://schemas.microsoft.com/office/drawing/2014/main" id="{A9B52DA7-A2A2-0059-A038-02CDC274F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6409" y="6449818"/>
              <a:ext cx="283175" cy="326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2075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4483D5-183C-E317-4602-6E24434DC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FE79144-A76D-F3CE-1B24-7CCE37658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2B546-A3AF-4C97-0CDA-90AABBCCF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AA31C-C6DE-73DE-7EC1-FE464C7D3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3611377-98E4-C64E-45A4-8C6EDE9BD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164E112C-FA58-F234-635E-5CF8EA251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C850582-7327-2255-77BA-0FC1C58B1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60260DA-12BE-6B6F-5524-C9D48504680C}"/>
              </a:ext>
            </a:extLst>
          </p:cNvPr>
          <p:cNvSpPr txBox="1">
            <a:spLocks/>
          </p:cNvSpPr>
          <p:nvPr/>
        </p:nvSpPr>
        <p:spPr>
          <a:xfrm>
            <a:off x="477980" y="4872922"/>
            <a:ext cx="4429300" cy="1591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8CC107-8B6F-2BA8-A951-E8276E1CAFC8}"/>
              </a:ext>
            </a:extLst>
          </p:cNvPr>
          <p:cNvGrpSpPr/>
          <p:nvPr/>
        </p:nvGrpSpPr>
        <p:grpSpPr>
          <a:xfrm>
            <a:off x="42671" y="6443508"/>
            <a:ext cx="12006913" cy="385818"/>
            <a:chOff x="42671" y="6443508"/>
            <a:chExt cx="12006913" cy="38581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538703-361B-3F8B-537E-BBCFEBB6CACC}"/>
                </a:ext>
              </a:extLst>
            </p:cNvPr>
            <p:cNvSpPr txBox="1"/>
            <p:nvPr/>
          </p:nvSpPr>
          <p:spPr>
            <a:xfrm>
              <a:off x="854075" y="6521549"/>
              <a:ext cx="3805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FAIR digital documentation &amp; teaching</a:t>
              </a:r>
              <a:endParaRPr 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24" descr="A screenshot of a video game&#10;&#10;Description automatically generated">
              <a:extLst>
                <a:ext uri="{FF2B5EF4-FFF2-40B4-BE49-F238E27FC236}">
                  <a16:creationId xmlns:a16="http://schemas.microsoft.com/office/drawing/2014/main" id="{5F21D3D7-314B-1C6E-B50E-93CFE61D5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1" y="6563571"/>
              <a:ext cx="876716" cy="230005"/>
            </a:xfrm>
            <a:prstGeom prst="rect">
              <a:avLst/>
            </a:prstGeom>
          </p:spPr>
        </p:pic>
        <p:pic>
          <p:nvPicPr>
            <p:cNvPr id="26" name="Picture 2" descr="UNIS - The university centre in Svalbard">
              <a:extLst>
                <a:ext uri="{FF2B5EF4-FFF2-40B4-BE49-F238E27FC236}">
                  <a16:creationId xmlns:a16="http://schemas.microsoft.com/office/drawing/2014/main" id="{3FBB4A11-E9C3-D45E-8EDE-6CF34C32E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3848" y="6443508"/>
              <a:ext cx="1210145" cy="326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Site is undergoing maintenance">
              <a:extLst>
                <a:ext uri="{FF2B5EF4-FFF2-40B4-BE49-F238E27FC236}">
                  <a16:creationId xmlns:a16="http://schemas.microsoft.com/office/drawing/2014/main" id="{A9B52DA7-A2A2-0059-A038-02CDC274F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6409" y="6449818"/>
              <a:ext cx="283175" cy="326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4D5C86-6C13-B385-18EB-CE82554A0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7563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/>
              <a:t>Uses?</a:t>
            </a:r>
            <a:endParaRPr lang="en-US" sz="3600" dirty="0"/>
          </a:p>
        </p:txBody>
      </p:sp>
      <p:pic>
        <p:nvPicPr>
          <p:cNvPr id="5122" name="Picture 2" descr="IMA BLO CLO beirut-disaster-response whole project">
            <a:extLst>
              <a:ext uri="{FF2B5EF4-FFF2-40B4-BE49-F238E27FC236}">
                <a16:creationId xmlns:a16="http://schemas.microsoft.com/office/drawing/2014/main" id="{A2561CC8-93D8-177A-19FE-DE38398BB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121" y="84942"/>
            <a:ext cx="38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x4Dfields indices">
            <a:extLst>
              <a:ext uri="{FF2B5EF4-FFF2-40B4-BE49-F238E27FC236}">
                <a16:creationId xmlns:a16="http://schemas.microsoft.com/office/drawing/2014/main" id="{11BC5668-2EA4-9DFC-0961-F4AEB84A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2" y="2463090"/>
            <a:ext cx="38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 BLOG AGR Flydronaire Use case NDVI (1)">
            <a:extLst>
              <a:ext uri="{FF2B5EF4-FFF2-40B4-BE49-F238E27FC236}">
                <a16:creationId xmlns:a16="http://schemas.microsoft.com/office/drawing/2014/main" id="{2152C2E2-E3AD-4F0D-B7A7-6756E7C53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8" y="2481540"/>
            <a:ext cx="383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ransmission lines inspection with PIX4Dinspect">
            <a:extLst>
              <a:ext uri="{FF2B5EF4-FFF2-40B4-BE49-F238E27FC236}">
                <a16:creationId xmlns:a16="http://schemas.microsoft.com/office/drawing/2014/main" id="{FB4944F2-132E-1AA3-F61E-FCE65214C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975" y="2505823"/>
            <a:ext cx="38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 BLO EMR california-wildfire-pix4dreact">
            <a:extLst>
              <a:ext uri="{FF2B5EF4-FFF2-40B4-BE49-F238E27FC236}">
                <a16:creationId xmlns:a16="http://schemas.microsoft.com/office/drawing/2014/main" id="{0E3E8439-B678-DD8B-18AE-22544820A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497" y="90158"/>
            <a:ext cx="37404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1B17E686-DFF3-6616-4B9B-62DA3F9C1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111" y="4805451"/>
            <a:ext cx="1397617" cy="139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693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4483D5-183C-E317-4602-6E24434DC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FE79144-A76D-F3CE-1B24-7CCE37658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2B546-A3AF-4C97-0CDA-90AABBCCF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AA31C-C6DE-73DE-7EC1-FE464C7D3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3611377-98E4-C64E-45A4-8C6EDE9BD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164E112C-FA58-F234-635E-5CF8EA251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C850582-7327-2255-77BA-0FC1C58B1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60260DA-12BE-6B6F-5524-C9D48504680C}"/>
              </a:ext>
            </a:extLst>
          </p:cNvPr>
          <p:cNvSpPr txBox="1">
            <a:spLocks/>
          </p:cNvSpPr>
          <p:nvPr/>
        </p:nvSpPr>
        <p:spPr>
          <a:xfrm>
            <a:off x="477980" y="4872922"/>
            <a:ext cx="4429300" cy="1591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8CC107-8B6F-2BA8-A951-E8276E1CAFC8}"/>
              </a:ext>
            </a:extLst>
          </p:cNvPr>
          <p:cNvGrpSpPr/>
          <p:nvPr/>
        </p:nvGrpSpPr>
        <p:grpSpPr>
          <a:xfrm>
            <a:off x="42671" y="6443508"/>
            <a:ext cx="12006913" cy="385818"/>
            <a:chOff x="42671" y="6443508"/>
            <a:chExt cx="12006913" cy="38581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538703-361B-3F8B-537E-BBCFEBB6CACC}"/>
                </a:ext>
              </a:extLst>
            </p:cNvPr>
            <p:cNvSpPr txBox="1"/>
            <p:nvPr/>
          </p:nvSpPr>
          <p:spPr>
            <a:xfrm>
              <a:off x="854075" y="6521549"/>
              <a:ext cx="3805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FAIR digital documentation &amp; teaching</a:t>
              </a:r>
              <a:endParaRPr 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24" descr="A screenshot of a video game&#10;&#10;Description automatically generated">
              <a:extLst>
                <a:ext uri="{FF2B5EF4-FFF2-40B4-BE49-F238E27FC236}">
                  <a16:creationId xmlns:a16="http://schemas.microsoft.com/office/drawing/2014/main" id="{5F21D3D7-314B-1C6E-B50E-93CFE61D5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1" y="6563571"/>
              <a:ext cx="876716" cy="230005"/>
            </a:xfrm>
            <a:prstGeom prst="rect">
              <a:avLst/>
            </a:prstGeom>
          </p:spPr>
        </p:pic>
        <p:pic>
          <p:nvPicPr>
            <p:cNvPr id="26" name="Picture 2" descr="UNIS - The university centre in Svalbard">
              <a:extLst>
                <a:ext uri="{FF2B5EF4-FFF2-40B4-BE49-F238E27FC236}">
                  <a16:creationId xmlns:a16="http://schemas.microsoft.com/office/drawing/2014/main" id="{3FBB4A11-E9C3-D45E-8EDE-6CF34C32E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3848" y="6443508"/>
              <a:ext cx="1210145" cy="326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Site is undergoing maintenance">
              <a:extLst>
                <a:ext uri="{FF2B5EF4-FFF2-40B4-BE49-F238E27FC236}">
                  <a16:creationId xmlns:a16="http://schemas.microsoft.com/office/drawing/2014/main" id="{A9B52DA7-A2A2-0059-A038-02CDC274F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6409" y="6449818"/>
              <a:ext cx="283175" cy="326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4D5C86-6C13-B385-18EB-CE82554A0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7563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/>
              <a:t>Photogrammetry workflow</a:t>
            </a:r>
            <a:endParaRPr lang="en-US" sz="360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0EBAB87-7F21-FF9A-9865-FBBE8D2E1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Capture images</a:t>
            </a:r>
          </a:p>
          <a:p>
            <a:r>
              <a:rPr lang="en-US" dirty="0"/>
              <a:t>Identify similar points in images (tie points; vertices)</a:t>
            </a:r>
          </a:p>
          <a:p>
            <a:r>
              <a:rPr lang="en-US" dirty="0"/>
              <a:t>Densify point cloud (vertices)</a:t>
            </a:r>
          </a:p>
          <a:p>
            <a:r>
              <a:rPr lang="en-US" dirty="0"/>
              <a:t>Connect points to form edges (1D), faces, polygons, surfaces (2D) and mesh (3D)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Watch video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40C8C8C-7101-4A1F-08BB-491A22833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084" y="4119322"/>
            <a:ext cx="6446520" cy="242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55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4483D5-183C-E317-4602-6E24434DC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FE79144-A76D-F3CE-1B24-7CCE37658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2B546-A3AF-4C97-0CDA-90AABBCCF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AA31C-C6DE-73DE-7EC1-FE464C7D3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3611377-98E4-C64E-45A4-8C6EDE9BD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164E112C-FA58-F234-635E-5CF8EA251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C850582-7327-2255-77BA-0FC1C58B1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60260DA-12BE-6B6F-5524-C9D48504680C}"/>
              </a:ext>
            </a:extLst>
          </p:cNvPr>
          <p:cNvSpPr txBox="1">
            <a:spLocks/>
          </p:cNvSpPr>
          <p:nvPr/>
        </p:nvSpPr>
        <p:spPr>
          <a:xfrm>
            <a:off x="477980" y="4872922"/>
            <a:ext cx="4429300" cy="1591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8CC107-8B6F-2BA8-A951-E8276E1CAFC8}"/>
              </a:ext>
            </a:extLst>
          </p:cNvPr>
          <p:cNvGrpSpPr/>
          <p:nvPr/>
        </p:nvGrpSpPr>
        <p:grpSpPr>
          <a:xfrm>
            <a:off x="42671" y="6443508"/>
            <a:ext cx="12006913" cy="385818"/>
            <a:chOff x="42671" y="6443508"/>
            <a:chExt cx="12006913" cy="38581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538703-361B-3F8B-537E-BBCFEBB6CACC}"/>
                </a:ext>
              </a:extLst>
            </p:cNvPr>
            <p:cNvSpPr txBox="1"/>
            <p:nvPr/>
          </p:nvSpPr>
          <p:spPr>
            <a:xfrm>
              <a:off x="854075" y="6521549"/>
              <a:ext cx="3805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FAIR digital documentation &amp; teaching</a:t>
              </a:r>
              <a:endParaRPr 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24" descr="A screenshot of a video game&#10;&#10;Description automatically generated">
              <a:extLst>
                <a:ext uri="{FF2B5EF4-FFF2-40B4-BE49-F238E27FC236}">
                  <a16:creationId xmlns:a16="http://schemas.microsoft.com/office/drawing/2014/main" id="{5F21D3D7-314B-1C6E-B50E-93CFE61D5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1" y="6563571"/>
              <a:ext cx="876716" cy="230005"/>
            </a:xfrm>
            <a:prstGeom prst="rect">
              <a:avLst/>
            </a:prstGeom>
          </p:spPr>
        </p:pic>
        <p:pic>
          <p:nvPicPr>
            <p:cNvPr id="26" name="Picture 2" descr="UNIS - The university centre in Svalbard">
              <a:extLst>
                <a:ext uri="{FF2B5EF4-FFF2-40B4-BE49-F238E27FC236}">
                  <a16:creationId xmlns:a16="http://schemas.microsoft.com/office/drawing/2014/main" id="{3FBB4A11-E9C3-D45E-8EDE-6CF34C32E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3848" y="6443508"/>
              <a:ext cx="1210145" cy="326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Site is undergoing maintenance">
              <a:extLst>
                <a:ext uri="{FF2B5EF4-FFF2-40B4-BE49-F238E27FC236}">
                  <a16:creationId xmlns:a16="http://schemas.microsoft.com/office/drawing/2014/main" id="{A9B52DA7-A2A2-0059-A038-02CDC274F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6409" y="6449818"/>
              <a:ext cx="283175" cy="326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4D5C86-6C13-B385-18EB-CE82554A0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7563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/>
              <a:t>What is photogrammetry?</a:t>
            </a:r>
            <a:endParaRPr lang="en-US" sz="360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0EBAB87-7F21-FF9A-9865-FBBE8D2E1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i="1" dirty="0"/>
              <a:t>photos</a:t>
            </a:r>
            <a:r>
              <a:rPr lang="en-US" dirty="0"/>
              <a:t> = light</a:t>
            </a:r>
          </a:p>
          <a:p>
            <a:r>
              <a:rPr lang="en-US" i="1" dirty="0"/>
              <a:t>gramma</a:t>
            </a:r>
            <a:r>
              <a:rPr lang="en-US" dirty="0"/>
              <a:t> = to drawn </a:t>
            </a:r>
          </a:p>
          <a:p>
            <a:r>
              <a:rPr lang="en-US" i="1" dirty="0" err="1"/>
              <a:t>metron</a:t>
            </a:r>
            <a:r>
              <a:rPr lang="en-US" dirty="0"/>
              <a:t> = to measure</a:t>
            </a:r>
          </a:p>
          <a:p>
            <a:endParaRPr lang="en-US" dirty="0"/>
          </a:p>
          <a:p>
            <a:r>
              <a:rPr lang="en-US" i="1" dirty="0"/>
              <a:t>Photogrammetry</a:t>
            </a:r>
            <a:r>
              <a:rPr lang="en-US" dirty="0"/>
              <a:t> = measuring with light (photographs)</a:t>
            </a:r>
          </a:p>
          <a:p>
            <a:endParaRPr lang="en-US" dirty="0"/>
          </a:p>
          <a:p>
            <a:r>
              <a:rPr lang="en-US" dirty="0"/>
              <a:t>Or: </a:t>
            </a:r>
            <a:r>
              <a:rPr lang="en-US" i="1" dirty="0"/>
              <a:t>estimation of geometric and semantic properties of objects based on images</a:t>
            </a:r>
          </a:p>
        </p:txBody>
      </p:sp>
    </p:spTree>
    <p:extLst>
      <p:ext uri="{BB962C8B-B14F-4D97-AF65-F5344CB8AC3E}">
        <p14:creationId xmlns:p14="http://schemas.microsoft.com/office/powerpoint/2010/main" val="277151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4483D5-183C-E317-4602-6E24434DC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FE79144-A76D-F3CE-1B24-7CCE37658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2B546-A3AF-4C97-0CDA-90AABBCCF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AA31C-C6DE-73DE-7EC1-FE464C7D3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3611377-98E4-C64E-45A4-8C6EDE9BD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164E112C-FA58-F234-635E-5CF8EA251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C850582-7327-2255-77BA-0FC1C58B1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60260DA-12BE-6B6F-5524-C9D48504680C}"/>
              </a:ext>
            </a:extLst>
          </p:cNvPr>
          <p:cNvSpPr txBox="1">
            <a:spLocks/>
          </p:cNvSpPr>
          <p:nvPr/>
        </p:nvSpPr>
        <p:spPr>
          <a:xfrm>
            <a:off x="477980" y="4872922"/>
            <a:ext cx="4429300" cy="1591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8CC107-8B6F-2BA8-A951-E8276E1CAFC8}"/>
              </a:ext>
            </a:extLst>
          </p:cNvPr>
          <p:cNvGrpSpPr/>
          <p:nvPr/>
        </p:nvGrpSpPr>
        <p:grpSpPr>
          <a:xfrm>
            <a:off x="42671" y="6443508"/>
            <a:ext cx="12006913" cy="385818"/>
            <a:chOff x="42671" y="6443508"/>
            <a:chExt cx="12006913" cy="38581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538703-361B-3F8B-537E-BBCFEBB6CACC}"/>
                </a:ext>
              </a:extLst>
            </p:cNvPr>
            <p:cNvSpPr txBox="1"/>
            <p:nvPr/>
          </p:nvSpPr>
          <p:spPr>
            <a:xfrm>
              <a:off x="854075" y="6521549"/>
              <a:ext cx="3805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FAIR digital documentation &amp; teaching</a:t>
              </a:r>
              <a:endParaRPr 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24" descr="A screenshot of a video game&#10;&#10;Description automatically generated">
              <a:extLst>
                <a:ext uri="{FF2B5EF4-FFF2-40B4-BE49-F238E27FC236}">
                  <a16:creationId xmlns:a16="http://schemas.microsoft.com/office/drawing/2014/main" id="{5F21D3D7-314B-1C6E-B50E-93CFE61D5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1" y="6563571"/>
              <a:ext cx="876716" cy="230005"/>
            </a:xfrm>
            <a:prstGeom prst="rect">
              <a:avLst/>
            </a:prstGeom>
          </p:spPr>
        </p:pic>
        <p:pic>
          <p:nvPicPr>
            <p:cNvPr id="26" name="Picture 2" descr="UNIS - The university centre in Svalbard">
              <a:extLst>
                <a:ext uri="{FF2B5EF4-FFF2-40B4-BE49-F238E27FC236}">
                  <a16:creationId xmlns:a16="http://schemas.microsoft.com/office/drawing/2014/main" id="{3FBB4A11-E9C3-D45E-8EDE-6CF34C32E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3848" y="6443508"/>
              <a:ext cx="1210145" cy="326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Site is undergoing maintenance">
              <a:extLst>
                <a:ext uri="{FF2B5EF4-FFF2-40B4-BE49-F238E27FC236}">
                  <a16:creationId xmlns:a16="http://schemas.microsoft.com/office/drawing/2014/main" id="{A9B52DA7-A2A2-0059-A038-02CDC274F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6409" y="6449818"/>
              <a:ext cx="283175" cy="326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4D5C86-6C13-B385-18EB-CE82554A0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7563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/>
              <a:t>What is photogrammetry?</a:t>
            </a:r>
            <a:endParaRPr lang="en-US" sz="360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0EBAB87-7F21-FF9A-9865-FBBE8D2E1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i="1" dirty="0"/>
              <a:t>photos</a:t>
            </a:r>
            <a:r>
              <a:rPr lang="en-US" dirty="0"/>
              <a:t> = light</a:t>
            </a:r>
          </a:p>
          <a:p>
            <a:r>
              <a:rPr lang="en-US" i="1" dirty="0"/>
              <a:t>gramma</a:t>
            </a:r>
            <a:r>
              <a:rPr lang="en-US" dirty="0"/>
              <a:t> = picture</a:t>
            </a:r>
          </a:p>
          <a:p>
            <a:r>
              <a:rPr lang="en-US" i="1" dirty="0" err="1"/>
              <a:t>metron</a:t>
            </a:r>
            <a:r>
              <a:rPr lang="en-US" dirty="0"/>
              <a:t> </a:t>
            </a:r>
            <a:r>
              <a:rPr lang="en-US"/>
              <a:t>= measure</a:t>
            </a:r>
            <a:endParaRPr lang="en-US" dirty="0"/>
          </a:p>
          <a:p>
            <a:endParaRPr lang="en-US" dirty="0"/>
          </a:p>
          <a:p>
            <a:r>
              <a:rPr lang="en-US" i="1" dirty="0"/>
              <a:t>Photogrammetry</a:t>
            </a:r>
            <a:r>
              <a:rPr lang="en-US" dirty="0"/>
              <a:t> = measuring with light (photographs)</a:t>
            </a:r>
          </a:p>
          <a:p>
            <a:endParaRPr lang="en-US" dirty="0"/>
          </a:p>
          <a:p>
            <a:r>
              <a:rPr lang="en-US" dirty="0"/>
              <a:t>Or: </a:t>
            </a:r>
            <a:r>
              <a:rPr lang="en-US" i="1" dirty="0"/>
              <a:t>estimation of geometric and semantic properties of objects based on images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B47487-041C-A9D3-B062-B1116FE5DA08}"/>
              </a:ext>
            </a:extLst>
          </p:cNvPr>
          <p:cNvSpPr txBox="1"/>
          <p:nvPr/>
        </p:nvSpPr>
        <p:spPr>
          <a:xfrm rot="20992095">
            <a:off x="6483249" y="1393148"/>
            <a:ext cx="5289651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800" b="1" i="1" u="sng" dirty="0"/>
              <a:t>Optical Remote Sensing</a:t>
            </a:r>
          </a:p>
          <a:p>
            <a:r>
              <a:rPr lang="nb-NO" sz="2800" b="1" i="1" u="sng" dirty="0"/>
              <a:t>Image processing/computer vision</a:t>
            </a:r>
          </a:p>
          <a:p>
            <a:r>
              <a:rPr lang="en-US" sz="2800" b="1" i="1" u="sng" dirty="0"/>
              <a:t>Robotics</a:t>
            </a:r>
          </a:p>
          <a:p>
            <a:r>
              <a:rPr lang="en-US" sz="2800" b="1" i="1" u="sng" dirty="0"/>
              <a:t>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4007866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4483D5-183C-E317-4602-6E24434DC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FE79144-A76D-F3CE-1B24-7CCE37658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2B546-A3AF-4C97-0CDA-90AABBCCF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AA31C-C6DE-73DE-7EC1-FE464C7D3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3611377-98E4-C64E-45A4-8C6EDE9BD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164E112C-FA58-F234-635E-5CF8EA251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C850582-7327-2255-77BA-0FC1C58B1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60260DA-12BE-6B6F-5524-C9D48504680C}"/>
              </a:ext>
            </a:extLst>
          </p:cNvPr>
          <p:cNvSpPr txBox="1">
            <a:spLocks/>
          </p:cNvSpPr>
          <p:nvPr/>
        </p:nvSpPr>
        <p:spPr>
          <a:xfrm>
            <a:off x="477980" y="4872922"/>
            <a:ext cx="4429300" cy="1591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8CC107-8B6F-2BA8-A951-E8276E1CAFC8}"/>
              </a:ext>
            </a:extLst>
          </p:cNvPr>
          <p:cNvGrpSpPr/>
          <p:nvPr/>
        </p:nvGrpSpPr>
        <p:grpSpPr>
          <a:xfrm>
            <a:off x="42671" y="6443508"/>
            <a:ext cx="12006913" cy="385818"/>
            <a:chOff x="42671" y="6443508"/>
            <a:chExt cx="12006913" cy="38581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538703-361B-3F8B-537E-BBCFEBB6CACC}"/>
                </a:ext>
              </a:extLst>
            </p:cNvPr>
            <p:cNvSpPr txBox="1"/>
            <p:nvPr/>
          </p:nvSpPr>
          <p:spPr>
            <a:xfrm>
              <a:off x="854075" y="6521549"/>
              <a:ext cx="3805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FAIR digital documentation &amp; teaching</a:t>
              </a:r>
              <a:endParaRPr 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24" descr="A screenshot of a video game&#10;&#10;Description automatically generated">
              <a:extLst>
                <a:ext uri="{FF2B5EF4-FFF2-40B4-BE49-F238E27FC236}">
                  <a16:creationId xmlns:a16="http://schemas.microsoft.com/office/drawing/2014/main" id="{5F21D3D7-314B-1C6E-B50E-93CFE61D5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1" y="6563571"/>
              <a:ext cx="876716" cy="230005"/>
            </a:xfrm>
            <a:prstGeom prst="rect">
              <a:avLst/>
            </a:prstGeom>
          </p:spPr>
        </p:pic>
        <p:pic>
          <p:nvPicPr>
            <p:cNvPr id="26" name="Picture 2" descr="UNIS - The university centre in Svalbard">
              <a:extLst>
                <a:ext uri="{FF2B5EF4-FFF2-40B4-BE49-F238E27FC236}">
                  <a16:creationId xmlns:a16="http://schemas.microsoft.com/office/drawing/2014/main" id="{3FBB4A11-E9C3-D45E-8EDE-6CF34C32E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3848" y="6443508"/>
              <a:ext cx="1210145" cy="326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Site is undergoing maintenance">
              <a:extLst>
                <a:ext uri="{FF2B5EF4-FFF2-40B4-BE49-F238E27FC236}">
                  <a16:creationId xmlns:a16="http://schemas.microsoft.com/office/drawing/2014/main" id="{A9B52DA7-A2A2-0059-A038-02CDC274F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6409" y="6449818"/>
              <a:ext cx="283175" cy="326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4D5C86-6C13-B385-18EB-CE82554A0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7563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/>
              <a:t>What is photogrammetry?</a:t>
            </a:r>
            <a:endParaRPr lang="en-US" sz="3600" dirty="0"/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826C6C13-E3C8-C45F-6FE3-CC1EB7630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i="1" dirty="0"/>
              <a:t>3D perception:</a:t>
            </a:r>
            <a:br>
              <a:rPr lang="en-US" i="1" dirty="0"/>
            </a:br>
            <a:r>
              <a:rPr lang="en-US" i="1" dirty="0"/>
              <a:t>Depth</a:t>
            </a:r>
            <a:r>
              <a:rPr lang="en-US" dirty="0"/>
              <a:t> through </a:t>
            </a:r>
            <a:r>
              <a:rPr lang="en-US" i="1" dirty="0"/>
              <a:t>different views</a:t>
            </a:r>
            <a:endParaRPr lang="en-US" dirty="0"/>
          </a:p>
          <a:p>
            <a:endParaRPr lang="en-US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7FC356-FD7D-6E0F-1792-A33094AAE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928" y="3631010"/>
            <a:ext cx="577215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658289D-82A4-00A4-A672-F95921AAF0F0}"/>
              </a:ext>
            </a:extLst>
          </p:cNvPr>
          <p:cNvSpPr txBox="1"/>
          <p:nvPr/>
        </p:nvSpPr>
        <p:spPr>
          <a:xfrm>
            <a:off x="7604080" y="5593100"/>
            <a:ext cx="61036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Humboldt State University. Structure from Motion (</a:t>
            </a:r>
            <a:r>
              <a:rPr lang="en-US" sz="1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SfM</a:t>
            </a:r>
            <a:r>
              <a:rPr lang="en-US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2016.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5BF42AD-26DA-F2E4-115B-34F89F543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32" y="3003629"/>
            <a:ext cx="3663315" cy="304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35E6E3-12B2-891D-A7CD-350B2F37C3B9}"/>
              </a:ext>
            </a:extLst>
          </p:cNvPr>
          <p:cNvSpPr txBox="1"/>
          <p:nvPr/>
        </p:nvSpPr>
        <p:spPr>
          <a:xfrm>
            <a:off x="1629939" y="5976452"/>
            <a:ext cx="61036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M. J. Westoby et al., 2012. </a:t>
            </a:r>
            <a:r>
              <a:rPr lang="en-US" sz="1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doi:10.1016/j.geomorph.2012.08.021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730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4483D5-183C-E317-4602-6E24434DC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FE79144-A76D-F3CE-1B24-7CCE37658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2B546-A3AF-4C97-0CDA-90AABBCCF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AA31C-C6DE-73DE-7EC1-FE464C7D3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3611377-98E4-C64E-45A4-8C6EDE9BD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164E112C-FA58-F234-635E-5CF8EA251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C850582-7327-2255-77BA-0FC1C58B1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60260DA-12BE-6B6F-5524-C9D48504680C}"/>
              </a:ext>
            </a:extLst>
          </p:cNvPr>
          <p:cNvSpPr txBox="1">
            <a:spLocks/>
          </p:cNvSpPr>
          <p:nvPr/>
        </p:nvSpPr>
        <p:spPr>
          <a:xfrm>
            <a:off x="477980" y="4872922"/>
            <a:ext cx="4429300" cy="1591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8CC107-8B6F-2BA8-A951-E8276E1CAFC8}"/>
              </a:ext>
            </a:extLst>
          </p:cNvPr>
          <p:cNvGrpSpPr/>
          <p:nvPr/>
        </p:nvGrpSpPr>
        <p:grpSpPr>
          <a:xfrm>
            <a:off x="42671" y="6443508"/>
            <a:ext cx="12006913" cy="385818"/>
            <a:chOff x="42671" y="6443508"/>
            <a:chExt cx="12006913" cy="38581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538703-361B-3F8B-537E-BBCFEBB6CACC}"/>
                </a:ext>
              </a:extLst>
            </p:cNvPr>
            <p:cNvSpPr txBox="1"/>
            <p:nvPr/>
          </p:nvSpPr>
          <p:spPr>
            <a:xfrm>
              <a:off x="854075" y="6521549"/>
              <a:ext cx="3805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FAIR digital documentation &amp; teaching</a:t>
              </a:r>
              <a:endParaRPr 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24" descr="A screenshot of a video game&#10;&#10;Description automatically generated">
              <a:extLst>
                <a:ext uri="{FF2B5EF4-FFF2-40B4-BE49-F238E27FC236}">
                  <a16:creationId xmlns:a16="http://schemas.microsoft.com/office/drawing/2014/main" id="{5F21D3D7-314B-1C6E-B50E-93CFE61D5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1" y="6563571"/>
              <a:ext cx="876716" cy="230005"/>
            </a:xfrm>
            <a:prstGeom prst="rect">
              <a:avLst/>
            </a:prstGeom>
          </p:spPr>
        </p:pic>
        <p:pic>
          <p:nvPicPr>
            <p:cNvPr id="26" name="Picture 2" descr="UNIS - The university centre in Svalbard">
              <a:extLst>
                <a:ext uri="{FF2B5EF4-FFF2-40B4-BE49-F238E27FC236}">
                  <a16:creationId xmlns:a16="http://schemas.microsoft.com/office/drawing/2014/main" id="{3FBB4A11-E9C3-D45E-8EDE-6CF34C32E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3848" y="6443508"/>
              <a:ext cx="1210145" cy="326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Site is undergoing maintenance">
              <a:extLst>
                <a:ext uri="{FF2B5EF4-FFF2-40B4-BE49-F238E27FC236}">
                  <a16:creationId xmlns:a16="http://schemas.microsoft.com/office/drawing/2014/main" id="{A9B52DA7-A2A2-0059-A038-02CDC274F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6409" y="6449818"/>
              <a:ext cx="283175" cy="326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4D5C86-6C13-B385-18EB-CE82554A0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7563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/>
              <a:t>Image capturing principles</a:t>
            </a:r>
            <a:endParaRPr lang="en-US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58289D-82A4-00A4-A672-F95921AAF0F0}"/>
              </a:ext>
            </a:extLst>
          </p:cNvPr>
          <p:cNvSpPr txBox="1"/>
          <p:nvPr/>
        </p:nvSpPr>
        <p:spPr>
          <a:xfrm>
            <a:off x="4001141" y="4868578"/>
            <a:ext cx="61036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Photogrammetry I &amp; II Course (2021/22) – </a:t>
            </a:r>
            <a:r>
              <a:rPr lang="en-US" sz="1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Cyrill</a:t>
            </a:r>
            <a:r>
              <a:rPr lang="en-US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Stachniss</a:t>
            </a:r>
            <a:r>
              <a:rPr lang="en-US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StachnissLab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A8C9CC-8A45-4F52-6349-74AD0DFC7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1141" y="2415593"/>
            <a:ext cx="4417842" cy="240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40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4483D5-183C-E317-4602-6E24434DC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FE79144-A76D-F3CE-1B24-7CCE37658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2B546-A3AF-4C97-0CDA-90AABBCCF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AA31C-C6DE-73DE-7EC1-FE464C7D3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3611377-98E4-C64E-45A4-8C6EDE9BD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164E112C-FA58-F234-635E-5CF8EA251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C850582-7327-2255-77BA-0FC1C58B1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60260DA-12BE-6B6F-5524-C9D48504680C}"/>
              </a:ext>
            </a:extLst>
          </p:cNvPr>
          <p:cNvSpPr txBox="1">
            <a:spLocks/>
          </p:cNvSpPr>
          <p:nvPr/>
        </p:nvSpPr>
        <p:spPr>
          <a:xfrm>
            <a:off x="477980" y="4872922"/>
            <a:ext cx="4429300" cy="1591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8CC107-8B6F-2BA8-A951-E8276E1CAFC8}"/>
              </a:ext>
            </a:extLst>
          </p:cNvPr>
          <p:cNvGrpSpPr/>
          <p:nvPr/>
        </p:nvGrpSpPr>
        <p:grpSpPr>
          <a:xfrm>
            <a:off x="42671" y="6443508"/>
            <a:ext cx="12006913" cy="385818"/>
            <a:chOff x="42671" y="6443508"/>
            <a:chExt cx="12006913" cy="38581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538703-361B-3F8B-537E-BBCFEBB6CACC}"/>
                </a:ext>
              </a:extLst>
            </p:cNvPr>
            <p:cNvSpPr txBox="1"/>
            <p:nvPr/>
          </p:nvSpPr>
          <p:spPr>
            <a:xfrm>
              <a:off x="854075" y="6521549"/>
              <a:ext cx="3805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FAIR digital documentation &amp; teaching</a:t>
              </a:r>
              <a:endParaRPr 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24" descr="A screenshot of a video game&#10;&#10;Description automatically generated">
              <a:extLst>
                <a:ext uri="{FF2B5EF4-FFF2-40B4-BE49-F238E27FC236}">
                  <a16:creationId xmlns:a16="http://schemas.microsoft.com/office/drawing/2014/main" id="{5F21D3D7-314B-1C6E-B50E-93CFE61D5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1" y="6563571"/>
              <a:ext cx="876716" cy="230005"/>
            </a:xfrm>
            <a:prstGeom prst="rect">
              <a:avLst/>
            </a:prstGeom>
          </p:spPr>
        </p:pic>
        <p:pic>
          <p:nvPicPr>
            <p:cNvPr id="26" name="Picture 2" descr="UNIS - The university centre in Svalbard">
              <a:extLst>
                <a:ext uri="{FF2B5EF4-FFF2-40B4-BE49-F238E27FC236}">
                  <a16:creationId xmlns:a16="http://schemas.microsoft.com/office/drawing/2014/main" id="{3FBB4A11-E9C3-D45E-8EDE-6CF34C32E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3848" y="6443508"/>
              <a:ext cx="1210145" cy="326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Site is undergoing maintenance">
              <a:extLst>
                <a:ext uri="{FF2B5EF4-FFF2-40B4-BE49-F238E27FC236}">
                  <a16:creationId xmlns:a16="http://schemas.microsoft.com/office/drawing/2014/main" id="{A9B52DA7-A2A2-0059-A038-02CDC274F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6409" y="6449818"/>
              <a:ext cx="283175" cy="326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4D5C86-6C13-B385-18EB-CE82554A0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7563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/>
              <a:t>Processing: inverted mapping</a:t>
            </a:r>
            <a:endParaRPr lang="en-US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58289D-82A4-00A4-A672-F95921AAF0F0}"/>
              </a:ext>
            </a:extLst>
          </p:cNvPr>
          <p:cNvSpPr txBox="1"/>
          <p:nvPr/>
        </p:nvSpPr>
        <p:spPr>
          <a:xfrm>
            <a:off x="4077287" y="5106046"/>
            <a:ext cx="61036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Photogrammetry I &amp; II Course (2021/22) – </a:t>
            </a:r>
            <a:r>
              <a:rPr lang="en-US" sz="1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Cyrill</a:t>
            </a:r>
            <a:r>
              <a:rPr lang="en-US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Stachniss</a:t>
            </a:r>
            <a:r>
              <a:rPr lang="en-US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StachnissLab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A8C9CC-8A45-4F52-6349-74AD0DFC7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9652" y="1622571"/>
            <a:ext cx="6331205" cy="347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8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4483D5-183C-E317-4602-6E24434DC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FE79144-A76D-F3CE-1B24-7CCE37658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2B546-A3AF-4C97-0CDA-90AABBCCF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AA31C-C6DE-73DE-7EC1-FE464C7D3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3611377-98E4-C64E-45A4-8C6EDE9BD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164E112C-FA58-F234-635E-5CF8EA251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C850582-7327-2255-77BA-0FC1C58B1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60260DA-12BE-6B6F-5524-C9D48504680C}"/>
              </a:ext>
            </a:extLst>
          </p:cNvPr>
          <p:cNvSpPr txBox="1">
            <a:spLocks/>
          </p:cNvSpPr>
          <p:nvPr/>
        </p:nvSpPr>
        <p:spPr>
          <a:xfrm>
            <a:off x="477980" y="4872922"/>
            <a:ext cx="4429300" cy="1591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8CC107-8B6F-2BA8-A951-E8276E1CAFC8}"/>
              </a:ext>
            </a:extLst>
          </p:cNvPr>
          <p:cNvGrpSpPr/>
          <p:nvPr/>
        </p:nvGrpSpPr>
        <p:grpSpPr>
          <a:xfrm>
            <a:off x="42671" y="6443508"/>
            <a:ext cx="12006913" cy="385818"/>
            <a:chOff x="42671" y="6443508"/>
            <a:chExt cx="12006913" cy="38581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538703-361B-3F8B-537E-BBCFEBB6CACC}"/>
                </a:ext>
              </a:extLst>
            </p:cNvPr>
            <p:cNvSpPr txBox="1"/>
            <p:nvPr/>
          </p:nvSpPr>
          <p:spPr>
            <a:xfrm>
              <a:off x="854075" y="6521549"/>
              <a:ext cx="3805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FAIR digital documentation &amp; teaching</a:t>
              </a:r>
              <a:endParaRPr 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24" descr="A screenshot of a video game&#10;&#10;Description automatically generated">
              <a:extLst>
                <a:ext uri="{FF2B5EF4-FFF2-40B4-BE49-F238E27FC236}">
                  <a16:creationId xmlns:a16="http://schemas.microsoft.com/office/drawing/2014/main" id="{5F21D3D7-314B-1C6E-B50E-93CFE61D5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1" y="6563571"/>
              <a:ext cx="876716" cy="230005"/>
            </a:xfrm>
            <a:prstGeom prst="rect">
              <a:avLst/>
            </a:prstGeom>
          </p:spPr>
        </p:pic>
        <p:pic>
          <p:nvPicPr>
            <p:cNvPr id="26" name="Picture 2" descr="UNIS - The university centre in Svalbard">
              <a:extLst>
                <a:ext uri="{FF2B5EF4-FFF2-40B4-BE49-F238E27FC236}">
                  <a16:creationId xmlns:a16="http://schemas.microsoft.com/office/drawing/2014/main" id="{3FBB4A11-E9C3-D45E-8EDE-6CF34C32E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3848" y="6443508"/>
              <a:ext cx="1210145" cy="326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Site is undergoing maintenance">
              <a:extLst>
                <a:ext uri="{FF2B5EF4-FFF2-40B4-BE49-F238E27FC236}">
                  <a16:creationId xmlns:a16="http://schemas.microsoft.com/office/drawing/2014/main" id="{A9B52DA7-A2A2-0059-A038-02CDC274F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6409" y="6449818"/>
              <a:ext cx="283175" cy="326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4D5C86-6C13-B385-18EB-CE82554A0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7563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/>
              <a:t>Processing: inverted mapping</a:t>
            </a:r>
            <a:endParaRPr lang="en-US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58289D-82A4-00A4-A672-F95921AAF0F0}"/>
              </a:ext>
            </a:extLst>
          </p:cNvPr>
          <p:cNvSpPr txBox="1"/>
          <p:nvPr/>
        </p:nvSpPr>
        <p:spPr>
          <a:xfrm>
            <a:off x="2619980" y="5120887"/>
            <a:ext cx="61036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Photogrammetry I &amp; II Course (2021/22) – </a:t>
            </a:r>
            <a:r>
              <a:rPr lang="en-US" sz="1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Cyrill</a:t>
            </a:r>
            <a:r>
              <a:rPr lang="en-US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Stachniss</a:t>
            </a:r>
            <a:r>
              <a:rPr lang="en-US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StachnissLab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A8C9CC-8A45-4F52-6349-74AD0DFC7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9652" y="1622571"/>
            <a:ext cx="6331205" cy="34796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0F6FCF-4F24-F4AB-34AF-A88686B8E045}"/>
              </a:ext>
            </a:extLst>
          </p:cNvPr>
          <p:cNvSpPr txBox="1"/>
          <p:nvPr/>
        </p:nvSpPr>
        <p:spPr>
          <a:xfrm rot="20992095">
            <a:off x="6927194" y="4647297"/>
            <a:ext cx="528965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800" b="1" i="1" u="sng" dirty="0"/>
              <a:t>- Algoritms are central</a:t>
            </a:r>
          </a:p>
          <a:p>
            <a:r>
              <a:rPr lang="nb-NO" sz="2800" b="1" i="1" u="sng" dirty="0"/>
              <a:t>- Standardisation helps</a:t>
            </a:r>
          </a:p>
          <a:p>
            <a:r>
              <a:rPr lang="nb-NO" sz="2800" b="1" i="1" u="sng" dirty="0"/>
              <a:t>- Programming is a useful tool</a:t>
            </a:r>
            <a:endParaRPr lang="en-US" sz="2800" b="1" i="1" u="sng" dirty="0"/>
          </a:p>
        </p:txBody>
      </p:sp>
    </p:spTree>
    <p:extLst>
      <p:ext uri="{BB962C8B-B14F-4D97-AF65-F5344CB8AC3E}">
        <p14:creationId xmlns:p14="http://schemas.microsoft.com/office/powerpoint/2010/main" val="4066472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4483D5-183C-E317-4602-6E24434DC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FE79144-A76D-F3CE-1B24-7CCE37658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2B546-A3AF-4C97-0CDA-90AABBCCF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AA31C-C6DE-73DE-7EC1-FE464C7D3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3611377-98E4-C64E-45A4-8C6EDE9BD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164E112C-FA58-F234-635E-5CF8EA251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C850582-7327-2255-77BA-0FC1C58B1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60260DA-12BE-6B6F-5524-C9D48504680C}"/>
              </a:ext>
            </a:extLst>
          </p:cNvPr>
          <p:cNvSpPr txBox="1">
            <a:spLocks/>
          </p:cNvSpPr>
          <p:nvPr/>
        </p:nvSpPr>
        <p:spPr>
          <a:xfrm>
            <a:off x="477980" y="4872922"/>
            <a:ext cx="4429300" cy="1591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8CC107-8B6F-2BA8-A951-E8276E1CAFC8}"/>
              </a:ext>
            </a:extLst>
          </p:cNvPr>
          <p:cNvGrpSpPr/>
          <p:nvPr/>
        </p:nvGrpSpPr>
        <p:grpSpPr>
          <a:xfrm>
            <a:off x="42671" y="6443508"/>
            <a:ext cx="12006913" cy="385818"/>
            <a:chOff x="42671" y="6443508"/>
            <a:chExt cx="12006913" cy="38581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538703-361B-3F8B-537E-BBCFEBB6CACC}"/>
                </a:ext>
              </a:extLst>
            </p:cNvPr>
            <p:cNvSpPr txBox="1"/>
            <p:nvPr/>
          </p:nvSpPr>
          <p:spPr>
            <a:xfrm>
              <a:off x="854075" y="6521549"/>
              <a:ext cx="3805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FAIR digital documentation &amp; teaching</a:t>
              </a:r>
              <a:endParaRPr 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24" descr="A screenshot of a video game&#10;&#10;Description automatically generated">
              <a:extLst>
                <a:ext uri="{FF2B5EF4-FFF2-40B4-BE49-F238E27FC236}">
                  <a16:creationId xmlns:a16="http://schemas.microsoft.com/office/drawing/2014/main" id="{5F21D3D7-314B-1C6E-B50E-93CFE61D5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1" y="6563571"/>
              <a:ext cx="876716" cy="230005"/>
            </a:xfrm>
            <a:prstGeom prst="rect">
              <a:avLst/>
            </a:prstGeom>
          </p:spPr>
        </p:pic>
        <p:pic>
          <p:nvPicPr>
            <p:cNvPr id="26" name="Picture 2" descr="UNIS - The university centre in Svalbard">
              <a:extLst>
                <a:ext uri="{FF2B5EF4-FFF2-40B4-BE49-F238E27FC236}">
                  <a16:creationId xmlns:a16="http://schemas.microsoft.com/office/drawing/2014/main" id="{3FBB4A11-E9C3-D45E-8EDE-6CF34C32E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3848" y="6443508"/>
              <a:ext cx="1210145" cy="326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Site is undergoing maintenance">
              <a:extLst>
                <a:ext uri="{FF2B5EF4-FFF2-40B4-BE49-F238E27FC236}">
                  <a16:creationId xmlns:a16="http://schemas.microsoft.com/office/drawing/2014/main" id="{A9B52DA7-A2A2-0059-A038-02CDC274F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6409" y="6449818"/>
              <a:ext cx="283175" cy="326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4D5C86-6C13-B385-18EB-CE82554A0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7563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/>
              <a:t>Benefits?</a:t>
            </a:r>
            <a:endParaRPr lang="en-US" sz="360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0EBAB87-7F21-FF9A-9865-FBBE8D2E1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Remote sensing technique</a:t>
            </a:r>
          </a:p>
          <a:p>
            <a:r>
              <a:rPr lang="en-US" dirty="0"/>
              <a:t>Relatively easy to acquire a lot of (digital) data</a:t>
            </a:r>
            <a:br>
              <a:rPr lang="en-US" dirty="0"/>
            </a:br>
            <a:r>
              <a:rPr lang="en-US" dirty="0"/>
              <a:t>(even over larger areas)</a:t>
            </a:r>
          </a:p>
          <a:p>
            <a:r>
              <a:rPr lang="en-US" dirty="0"/>
              <a:t>Flexible (resolution, scale, time: dynamic scenes)</a:t>
            </a:r>
          </a:p>
          <a:p>
            <a:r>
              <a:rPr lang="en-US" dirty="0"/>
              <a:t>Human &amp; automatic data processing/interpretations</a:t>
            </a:r>
          </a:p>
          <a:p>
            <a:r>
              <a:rPr lang="en-US" dirty="0"/>
              <a:t>Cheap</a:t>
            </a:r>
          </a:p>
          <a:p>
            <a:endParaRPr lang="en-US" dirty="0"/>
          </a:p>
          <a:p>
            <a:r>
              <a:rPr lang="en-US" dirty="0"/>
              <a:t>Where is it important for?</a:t>
            </a:r>
          </a:p>
          <a:p>
            <a:pPr lvl="1"/>
            <a:r>
              <a:rPr lang="en-US" dirty="0"/>
              <a:t>Inaccessible areas? Sensitive material?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463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4483D5-183C-E317-4602-6E24434DC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FE79144-A76D-F3CE-1B24-7CCE37658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2B546-A3AF-4C97-0CDA-90AABBCCF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AA31C-C6DE-73DE-7EC1-FE464C7D3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3611377-98E4-C64E-45A4-8C6EDE9BD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164E112C-FA58-F234-635E-5CF8EA251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C850582-7327-2255-77BA-0FC1C58B1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60260DA-12BE-6B6F-5524-C9D48504680C}"/>
              </a:ext>
            </a:extLst>
          </p:cNvPr>
          <p:cNvSpPr txBox="1">
            <a:spLocks/>
          </p:cNvSpPr>
          <p:nvPr/>
        </p:nvSpPr>
        <p:spPr>
          <a:xfrm>
            <a:off x="477980" y="4872922"/>
            <a:ext cx="4429300" cy="1591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8CC107-8B6F-2BA8-A951-E8276E1CAFC8}"/>
              </a:ext>
            </a:extLst>
          </p:cNvPr>
          <p:cNvGrpSpPr/>
          <p:nvPr/>
        </p:nvGrpSpPr>
        <p:grpSpPr>
          <a:xfrm>
            <a:off x="42671" y="6443508"/>
            <a:ext cx="12006913" cy="385818"/>
            <a:chOff x="42671" y="6443508"/>
            <a:chExt cx="12006913" cy="38581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538703-361B-3F8B-537E-BBCFEBB6CACC}"/>
                </a:ext>
              </a:extLst>
            </p:cNvPr>
            <p:cNvSpPr txBox="1"/>
            <p:nvPr/>
          </p:nvSpPr>
          <p:spPr>
            <a:xfrm>
              <a:off x="854075" y="6521549"/>
              <a:ext cx="3805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FAIR digital documentation &amp; teaching</a:t>
              </a:r>
              <a:endParaRPr 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24" descr="A screenshot of a video game&#10;&#10;Description automatically generated">
              <a:extLst>
                <a:ext uri="{FF2B5EF4-FFF2-40B4-BE49-F238E27FC236}">
                  <a16:creationId xmlns:a16="http://schemas.microsoft.com/office/drawing/2014/main" id="{5F21D3D7-314B-1C6E-B50E-93CFE61D5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1" y="6563571"/>
              <a:ext cx="876716" cy="230005"/>
            </a:xfrm>
            <a:prstGeom prst="rect">
              <a:avLst/>
            </a:prstGeom>
          </p:spPr>
        </p:pic>
        <p:pic>
          <p:nvPicPr>
            <p:cNvPr id="26" name="Picture 2" descr="UNIS - The university centre in Svalbard">
              <a:extLst>
                <a:ext uri="{FF2B5EF4-FFF2-40B4-BE49-F238E27FC236}">
                  <a16:creationId xmlns:a16="http://schemas.microsoft.com/office/drawing/2014/main" id="{3FBB4A11-E9C3-D45E-8EDE-6CF34C32E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3848" y="6443508"/>
              <a:ext cx="1210145" cy="326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Site is undergoing maintenance">
              <a:extLst>
                <a:ext uri="{FF2B5EF4-FFF2-40B4-BE49-F238E27FC236}">
                  <a16:creationId xmlns:a16="http://schemas.microsoft.com/office/drawing/2014/main" id="{A9B52DA7-A2A2-0059-A038-02CDC274F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6409" y="6449818"/>
              <a:ext cx="283175" cy="326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4D5C86-6C13-B385-18EB-CE82554A0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7563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/>
              <a:t>Disadvantages?</a:t>
            </a:r>
            <a:endParaRPr lang="en-US" sz="360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0EBAB87-7F21-FF9A-9865-FBBE8D2E1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Need for light</a:t>
            </a:r>
          </a:p>
          <a:p>
            <a:r>
              <a:rPr lang="en-US" dirty="0"/>
              <a:t>Occlusions and visibility constraints</a:t>
            </a:r>
          </a:p>
          <a:p>
            <a:pPr lvl="1"/>
            <a:r>
              <a:rPr lang="en-US" dirty="0"/>
              <a:t>E.g. Can we get the object imaged from every angle?</a:t>
            </a:r>
          </a:p>
          <a:p>
            <a:r>
              <a:rPr lang="en-US" dirty="0"/>
              <a:t>3D world to 2D image projection</a:t>
            </a:r>
          </a:p>
          <a:p>
            <a:pPr lvl="1"/>
            <a:r>
              <a:rPr lang="en-US" dirty="0"/>
              <a:t>Distortions? Artefacts? </a:t>
            </a:r>
          </a:p>
          <a:p>
            <a:r>
              <a:rPr lang="en-US" dirty="0"/>
              <a:t>Lesser accuracy/details than other techniques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95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395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Wingdings</vt:lpstr>
      <vt:lpstr>Office Theme</vt:lpstr>
      <vt:lpstr>PowerPoint Presentation</vt:lpstr>
      <vt:lpstr>What is photogrammetry?</vt:lpstr>
      <vt:lpstr>What is photogrammetry?</vt:lpstr>
      <vt:lpstr>What is photogrammetry?</vt:lpstr>
      <vt:lpstr>Image capturing principles</vt:lpstr>
      <vt:lpstr>Processing: inverted mapping</vt:lpstr>
      <vt:lpstr>Processing: inverted mapping</vt:lpstr>
      <vt:lpstr>Benefits?</vt:lpstr>
      <vt:lpstr>Disadvantages?</vt:lpstr>
      <vt:lpstr>Uses?</vt:lpstr>
      <vt:lpstr>Photogrammetry workflow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Geo-MOD: A new way of teaching photogrammetry-based data acquisition</dc:title>
  <dc:creator>Nil Rodés</dc:creator>
  <cp:lastModifiedBy>Peter Betlem</cp:lastModifiedBy>
  <cp:revision>22</cp:revision>
  <dcterms:created xsi:type="dcterms:W3CDTF">2023-10-16T14:21:59Z</dcterms:created>
  <dcterms:modified xsi:type="dcterms:W3CDTF">2024-01-22T14:49:19Z</dcterms:modified>
</cp:coreProperties>
</file>