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49" r:id="rId2"/>
    <p:sldId id="367" r:id="rId3"/>
    <p:sldId id="366" r:id="rId4"/>
    <p:sldId id="365" r:id="rId5"/>
    <p:sldId id="364" r:id="rId6"/>
    <p:sldId id="363" r:id="rId7"/>
    <p:sldId id="355" r:id="rId8"/>
    <p:sldId id="353" r:id="rId9"/>
    <p:sldId id="352" r:id="rId10"/>
    <p:sldId id="362" r:id="rId11"/>
    <p:sldId id="358" r:id="rId12"/>
    <p:sldId id="359" r:id="rId13"/>
    <p:sldId id="361" r:id="rId14"/>
    <p:sldId id="360" r:id="rId15"/>
    <p:sldId id="357" r:id="rId16"/>
    <p:sldId id="356" r:id="rId17"/>
    <p:sldId id="351" r:id="rId18"/>
    <p:sldId id="35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3962" autoAdjust="0"/>
  </p:normalViewPr>
  <p:slideViewPr>
    <p:cSldViewPr snapToGrid="0">
      <p:cViewPr varScale="1">
        <p:scale>
          <a:sx n="55" d="100"/>
          <a:sy n="55" d="100"/>
        </p:scale>
        <p:origin x="14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7B72033-589B-43AE-B8E1-AF9DC04A1F4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719A40C-B5F1-4C79-B08C-AFF3571CCF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494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812CD-6BBC-BB48-EE1E-C269B2557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C5971-894F-7F13-BF01-0C358BA84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9B8E2-DEE8-96C5-C34D-4D46F39CE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013C8-BEDF-A886-D758-59DF63A5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15B4-A1F0-9C92-9B18-AB4C0431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5F838-6295-EEDC-AF38-9FE136CC2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85770-48D7-0C7B-111C-F0F73BB78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3E666-5A8A-6C2E-D0D0-5D7A82C7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24F10-9DAF-B220-A0CA-AE6FD5C41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4DA5E-DBBF-3ECD-CD6C-897D9812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32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CA29-4C01-0F7E-643D-026A6C67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4B2C0-3515-917F-211E-CFE307EF0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E063D-BAF5-D41E-E10C-32C462C86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6CBEE-DA57-7E53-CDD5-55493D2A1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AAB94-D21C-B797-7BA8-683D1759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1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75455-0639-5E21-DAD1-572CB164F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F693C-DC17-9FDE-F0D9-2352C41765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5AA88-ECAA-DA20-8274-2FF1A4450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3F9C2-9A98-88C6-5245-92EC6F535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A8F25-C4E8-AD13-0428-2485CD902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9F7DD-B569-24BA-60F2-A2E8F8E91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64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E08C-9F32-7563-3628-EC217A0B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47AF8-666D-5800-A0E5-0B4B40CCB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0ADEFF-E3D9-927F-C95E-3CC0B2AD3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1745F-1E3E-ECF5-77C9-C7F823909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228DF-432E-F2E8-70AC-0261C6344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DC1F1D-A06C-1468-EC87-8B52DA8AA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5FBD76-BC27-F4E4-9002-02BFCF3BE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2301E2-5EA8-0954-FF77-A44CFE91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99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0328B-B53F-1C6A-3E28-7C1A2816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9C0A71-042C-FDB9-7325-7A37D3C5F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CBEF5-B7C0-A1E5-E887-60CF56CA3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DF9D7-268A-0D7D-652D-2DD98BBF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63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A92CC5-EF0C-4A4B-5AE8-5CBE233E3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463BF0-C775-EF6B-EA4E-45027881D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735A4-390F-AFF4-8EF0-433BD0E6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1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04CA-40A4-63E2-0123-09EFD602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A155-2308-81BA-407B-FDB0CB54A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D6468-8E35-AAAE-88B4-9E9584BD5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6EA74-0630-0EFD-D439-3CFC22FFB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EAD4F-BBCA-F937-DD66-A58BFA9B0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4FDB4-26C5-A613-405E-5E6D271C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2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44B7-4AC0-A94C-F826-C68560577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3E2655-631E-4852-BABC-007C2F4DE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E7661-C599-4A4F-0AE1-1E7EB8820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EBE459-2271-7B06-FD92-FF700B1B6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2BF2A-6DE3-DF4D-4834-9BC64E3D3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EE4C8-3117-E734-A747-95FA8269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444F7-6794-0386-C42D-DFE371D2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0BC444-5767-2423-6605-943C51479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0A41C-BF1F-9847-579F-89CF0FE9D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FBE3C-A308-5D65-5394-BDFCF5A39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163C6-9685-FDA9-7DC4-6522FC86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6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0A61DD-5AB8-0D88-2E8D-7752C0D3F7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CFE05C-F47E-BCA7-5FDA-AC9522C03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4E85A-E6B6-DFE1-0667-54075CD6E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B17-2D1A-4F24-B9AD-CEA35EC1839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26D83-7CEA-3514-2C60-262445CC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3E740-6655-886A-B191-B379AFD0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182E7-B4E3-4A73-BFB2-CE4B4658C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62F70A-6A91-DF8A-E88B-D4D2A1AC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396E6-0242-4B94-D07A-2C4376030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C3256-C58B-CCE4-86D4-43D11F12E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99BBB17-2D1A-4F24-B9AD-CEA35EC18396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D43EE-2587-B096-BD1E-687EA4E3F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6EC84-5DE4-7CBB-7F9E-8D7004A33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96182E7-B4E3-4A73-BFB2-CE4B4658CA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23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nisvalbard.github.io/Geo-UAV/content/lessons/bibliography.html#id5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essd.copernicus.org/preprints/essd-2026-194/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unisvalbard.github.io/Geo-UAV/content/lessons/bibliography.html#id6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A33CAF5-3A1A-9BBA-E0F6-01D74F8EFB5C}"/>
              </a:ext>
            </a:extLst>
          </p:cNvPr>
          <p:cNvSpPr txBox="1"/>
          <p:nvPr/>
        </p:nvSpPr>
        <p:spPr>
          <a:xfrm>
            <a:off x="698500" y="2222500"/>
            <a:ext cx="4405168" cy="1261884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3800" b="1" i="1" dirty="0">
                <a:solidFill>
                  <a:srgbClr val="000000"/>
                </a:solidFill>
                <a:latin typeface="Arial" panose="020B0604020202020204" pitchFamily="34" charset="0"/>
              </a:rPr>
              <a:t>Survey plan and data acquisition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F8DAAC-6F75-6B08-D944-F73D525472BF}"/>
              </a:ext>
            </a:extLst>
          </p:cNvPr>
          <p:cNvSpPr txBox="1"/>
          <p:nvPr/>
        </p:nvSpPr>
        <p:spPr>
          <a:xfrm>
            <a:off x="698500" y="4254500"/>
            <a:ext cx="4301763" cy="1200329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</a:rPr>
              <a:t>Planning a photogrammetric survey for a fit-for-purpose 3D model</a:t>
            </a:r>
          </a:p>
        </p:txBody>
      </p:sp>
      <p:pic>
        <p:nvPicPr>
          <p:cNvPr id="21" name="Geo-UAV image: fly2.jpg">
            <a:extLst>
              <a:ext uri="{FF2B5EF4-FFF2-40B4-BE49-F238E27FC236}">
                <a16:creationId xmlns:a16="http://schemas.microsoft.com/office/drawing/2014/main" id="{45C77684-DE4A-DB86-0D76-5B8D8B6E075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724" y="1602763"/>
            <a:ext cx="6586220" cy="439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2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07364BF-B520-A1D2-EB34-47CAA0780848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Learning outcomes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21FD2B-C82A-6883-F652-DAFD81CB778B}"/>
              </a:ext>
            </a:extLst>
          </p:cNvPr>
          <p:cNvSpPr txBox="1"/>
          <p:nvPr/>
        </p:nvSpPr>
        <p:spPr>
          <a:xfrm>
            <a:off x="952500" y="1524000"/>
            <a:ext cx="7048500" cy="1200329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Define an acquisition objective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Select a feasible survey design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Set up a camera for photogrammetry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Plan flight coverage and contingencies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5E7D6B9-9D9E-9247-3854-84BE10518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336" y="586819"/>
            <a:ext cx="4429300" cy="553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6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A28E546-CDE9-6536-8EB2-3B22BD903D97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 dirty="0">
                <a:solidFill>
                  <a:srgbClr val="000000"/>
                </a:solidFill>
                <a:latin typeface="Arial" panose="020B0604020202020204" pitchFamily="34" charset="0"/>
              </a:rPr>
              <a:t>Target outcome?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3B610D-655B-FE12-0EF3-9B109777CC63}"/>
              </a:ext>
            </a:extLst>
          </p:cNvPr>
          <p:cNvSpPr txBox="1"/>
          <p:nvPr/>
        </p:nvSpPr>
        <p:spPr>
          <a:xfrm>
            <a:off x="952500" y="1524000"/>
            <a:ext cx="3862568" cy="2862322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What do you need to measure or interpret?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The objective determines the required area, resolution, accuracy, viewpoints, and level of detail.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 detailed fracture model and a regional terrain model need different surveys.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6DFE811-D119-0AD4-7A32-8DC6A541B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020" y="1340699"/>
            <a:ext cx="3330629" cy="4161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C35CA5C-2AA4-7984-CF87-26C7A7BD3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9870" y="1335595"/>
            <a:ext cx="3330629" cy="416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21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9" name="Geo-UAV image: triangle.png">
            <a:extLst>
              <a:ext uri="{FF2B5EF4-FFF2-40B4-BE49-F238E27FC236}">
                <a16:creationId xmlns:a16="http://schemas.microsoft.com/office/drawing/2014/main" id="{2A20FE03-E01A-ADA0-C622-2E4501D7CD4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04" y="1231689"/>
            <a:ext cx="6754149" cy="4761711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5EA805F-1B5F-E885-53A4-572E4A2B09F1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Time, resources, and quality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3BBF1-AB40-A399-08C8-E4528A211CFD}"/>
              </a:ext>
            </a:extLst>
          </p:cNvPr>
          <p:cNvSpPr txBox="1"/>
          <p:nvPr/>
        </p:nvSpPr>
        <p:spPr>
          <a:xfrm>
            <a:off x="952500" y="1524000"/>
            <a:ext cx="7048500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A survey plan balances three constraints: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Time available for acquisition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Resources: aircraft, batteries, personnel, camera, and processing capacity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Quality: coverage, resolution, and measurement accuracy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29184A-83F3-070D-F122-C2FC11F93E87}"/>
              </a:ext>
            </a:extLst>
          </p:cNvPr>
          <p:cNvSpPr txBox="1"/>
          <p:nvPr/>
        </p:nvSpPr>
        <p:spPr>
          <a:xfrm>
            <a:off x="59642" y="6671956"/>
            <a:ext cx="7112000" cy="215444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800" dirty="0">
                <a:solidFill>
                  <a:srgbClr val="808080"/>
                </a:solidFill>
                <a:latin typeface="Arial" panose="020B0604020202020204" pitchFamily="34" charset="0"/>
              </a:rPr>
              <a:t>Source: </a:t>
            </a:r>
            <a:r>
              <a:rPr lang="en-GB" sz="800" i="1" dirty="0">
                <a:solidFill>
                  <a:srgbClr val="E89217"/>
                </a:solidFill>
                <a:latin typeface="-apple-system"/>
              </a:rPr>
              <a:t>https://www.kinetechcloud.com/hubfs/Project-Management-Triangle-1.png</a:t>
            </a:r>
            <a:endParaRPr lang="en-GB" sz="800" dirty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94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FAC63B9-22F8-F171-3E0E-D284B6123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653441"/>
            <a:ext cx="11083636" cy="4004342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96A02DC-6A76-5462-4822-E01A0FD4DABD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UAV choice and system limits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163AD-5ED4-983E-E874-56541B165600}"/>
              </a:ext>
            </a:extLst>
          </p:cNvPr>
          <p:cNvSpPr txBox="1"/>
          <p:nvPr/>
        </p:nvSpPr>
        <p:spPr>
          <a:xfrm>
            <a:off x="952499" y="1176761"/>
            <a:ext cx="10274943" cy="1477328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000000"/>
                </a:solidFill>
                <a:latin typeface="Arial" panose="020B0604020202020204" pitchFamily="34" charset="0"/>
              </a:rPr>
              <a:t>Multirotors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 suit close-range outcrops and manual flying.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Fixed-wing UAVs cover large horizontal areas efficiently.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For comparison: Aeroplanes and satellite data may cover up even larger areas still. Each areal increase typically coincides with a resolution decrease.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Battery duration, wind, payload, GNSS accuracy, and line of sight constrain every survey.</a:t>
            </a:r>
          </a:p>
        </p:txBody>
      </p:sp>
    </p:spTree>
    <p:extLst>
      <p:ext uri="{BB962C8B-B14F-4D97-AF65-F5344CB8AC3E}">
        <p14:creationId xmlns:p14="http://schemas.microsoft.com/office/powerpoint/2010/main" val="345560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4C6E6A5-D7BF-0BE8-CD6A-322AAC69C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3322"/>
            <a:ext cx="12192000" cy="4364678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96EAE0B-C756-AFEE-98E6-A5CFC3555F7D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A feasible survey site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AB6627-A761-BEB5-9123-B87013A6D109}"/>
              </a:ext>
            </a:extLst>
          </p:cNvPr>
          <p:cNvSpPr txBox="1"/>
          <p:nvPr/>
        </p:nvSpPr>
        <p:spPr>
          <a:xfrm>
            <a:off x="757980" y="1469156"/>
            <a:ext cx="11291604" cy="92333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When selecting a site, identify the appropriate surveying patterns.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Check take-off and landing areas, visibility, terrain, wind exposure, and escape options.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Check estimated flight times and adjust based on target resolution.</a:t>
            </a:r>
          </a:p>
        </p:txBody>
      </p:sp>
    </p:spTree>
    <p:extLst>
      <p:ext uri="{BB962C8B-B14F-4D97-AF65-F5344CB8AC3E}">
        <p14:creationId xmlns:p14="http://schemas.microsoft.com/office/powerpoint/2010/main" val="185436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8" name="Picture 17" descr="../../../_images/howelletal1.png">
            <a:extLst>
              <a:ext uri="{FF2B5EF4-FFF2-40B4-BE49-F238E27FC236}">
                <a16:creationId xmlns:a16="http://schemas.microsoft.com/office/drawing/2014/main" id="{8A21833B-39E9-F70E-3ED1-003B64429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6931"/>
            <a:ext cx="6451092" cy="5147841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36FCBF0-D756-291F-50BF-50A5C690AF87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Flight geometry for a vertical outcrop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57AD97-0780-8042-1562-046D7ED32755}"/>
              </a:ext>
            </a:extLst>
          </p:cNvPr>
          <p:cNvSpPr txBox="1"/>
          <p:nvPr/>
        </p:nvSpPr>
        <p:spPr>
          <a:xfrm>
            <a:off x="6895206" y="1730523"/>
            <a:ext cx="5086797" cy="3970318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Fly sideways along the cliff with the camera facing the outcrop.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Maintain at least 70% image overlap.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Use two passes as a minimum. Three passes provide stronger coverage and viewing geometry.</a:t>
            </a: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Low pass: near-horizontal view, about 10° tilt.</a:t>
            </a: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Middle pass: higher position, 30–40° camera tilt.</a:t>
            </a: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High pass: higher position, about 80° camera tilt.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Add overview images from farther back.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598F73-4096-767F-5704-B5ACBF93D2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8" r="33355"/>
          <a:stretch>
            <a:fillRect/>
          </a:stretch>
        </p:blipFill>
        <p:spPr>
          <a:xfrm>
            <a:off x="4822037" y="4620651"/>
            <a:ext cx="2008838" cy="209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66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D594A0B-EB8C-359F-D70F-B330B160733D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Horizontal surfaces and mixed terrain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016EF6-8D40-E43A-2FA3-E15CD4E76077}"/>
              </a:ext>
            </a:extLst>
          </p:cNvPr>
          <p:cNvSpPr txBox="1"/>
          <p:nvPr/>
        </p:nvSpPr>
        <p:spPr>
          <a:xfrm>
            <a:off x="952500" y="1200453"/>
            <a:ext cx="9461348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For planar ground, fly a regular grid with a downward-facing (at about 70-80°) camera.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Single grid for simple planar ground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Cross-grid for stronger multi-directional coverage 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Maintain overlap between adjacent lines.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Add oblique passes at about 40° where ledges, shelves, or vertical faces matter.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D12C21F-B463-4EE4-6360-174473890C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485" y="2890874"/>
            <a:ext cx="9160030" cy="30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18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D88B4B2-A1AA-0A5F-51D6-F48DD603556F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Coverage, sections, and field notes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146C7B-AE20-C617-2CA5-2074C9CCA952}"/>
              </a:ext>
            </a:extLst>
          </p:cNvPr>
          <p:cNvSpPr txBox="1"/>
          <p:nvPr/>
        </p:nvSpPr>
        <p:spPr>
          <a:xfrm>
            <a:off x="952500" y="1524000"/>
            <a:ext cx="7048500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Divide long outcrops into manageable sections.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Keep overlap between adjoining sections for later model registration.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Record take-off sites, flight direction, camera settings, weather, and any gaps in coverage.</a:t>
            </a:r>
          </a:p>
        </p:txBody>
      </p:sp>
    </p:spTree>
    <p:extLst>
      <p:ext uri="{BB962C8B-B14F-4D97-AF65-F5344CB8AC3E}">
        <p14:creationId xmlns:p14="http://schemas.microsoft.com/office/powerpoint/2010/main" val="26318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9485F45-1E5B-37FC-22E0-038BF25DB0CC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Exposure triangle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8D99E-1589-56A2-86CF-CA8FE828D159}"/>
              </a:ext>
            </a:extLst>
          </p:cNvPr>
          <p:cNvSpPr txBox="1"/>
          <p:nvPr/>
        </p:nvSpPr>
        <p:spPr>
          <a:xfrm>
            <a:off x="952500" y="1524000"/>
            <a:ext cx="7048500" cy="1477328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Aperture controls light and depth of field.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Shutter speed controls exposure time and motion blur.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ISO amplifies the signal and adds noise.</a:t>
            </a:r>
          </a:p>
        </p:txBody>
      </p:sp>
      <p:pic>
        <p:nvPicPr>
          <p:cNvPr id="19" name="Geo-UAV image: exposure-triangle.png">
            <a:extLst>
              <a:ext uri="{FF2B5EF4-FFF2-40B4-BE49-F238E27FC236}">
                <a16:creationId xmlns:a16="http://schemas.microsoft.com/office/drawing/2014/main" id="{B29842D4-4675-94AD-75C4-D0E5654C2E7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384" y="737056"/>
            <a:ext cx="5921200" cy="59212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4E54B0-2237-D0D0-6622-72E1A04971DB}"/>
              </a:ext>
            </a:extLst>
          </p:cNvPr>
          <p:cNvSpPr txBox="1"/>
          <p:nvPr/>
        </p:nvSpPr>
        <p:spPr>
          <a:xfrm>
            <a:off x="59642" y="6671956"/>
            <a:ext cx="7112000" cy="215444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800" dirty="0">
                <a:solidFill>
                  <a:srgbClr val="808080"/>
                </a:solidFill>
                <a:latin typeface="Arial" panose="020B0604020202020204" pitchFamily="34" charset="0"/>
              </a:rPr>
              <a:t>Source: </a:t>
            </a:r>
            <a:r>
              <a:rPr lang="en-GB" sz="800" b="0" i="1" dirty="0">
                <a:solidFill>
                  <a:srgbClr val="E89217"/>
                </a:solidFill>
                <a:effectLst/>
                <a:latin typeface="-apple-system"/>
                <a:hlinkClick r:id="rId6" tooltip="The Exposure Triangle. February 2017."/>
              </a:rPr>
              <a:t>The Exposure Triangle</a:t>
            </a:r>
            <a:r>
              <a:rPr lang="en-GB" sz="800" b="0" i="0" dirty="0">
                <a:solidFill>
                  <a:srgbClr val="E89217"/>
                </a:solidFill>
                <a:effectLst/>
                <a:latin typeface="-apple-system"/>
                <a:hlinkClick r:id="rId6" tooltip="The Exposure Triangle. February 2017."/>
              </a:rPr>
              <a:t>, 2017</a:t>
            </a:r>
            <a:endParaRPr lang="en-GB" sz="800" dirty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31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F563A8A-B76F-8460-0539-B25FC4348F05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Camera setup before take-off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6A37F1-5CCB-F09A-DFB5-1170CACA0E5E}"/>
              </a:ext>
            </a:extLst>
          </p:cNvPr>
          <p:cNvSpPr txBox="1"/>
          <p:nvPr/>
        </p:nvSpPr>
        <p:spPr>
          <a:xfrm>
            <a:off x="952500" y="1524000"/>
            <a:ext cx="7048500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Use JPG for routine acquisition. Use RAW only when difficult or changing light requires later exposure adjustment.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Set white balance manually to match the conditions.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Focus on the subject before starting the image sequence.</a:t>
            </a:r>
          </a:p>
        </p:txBody>
      </p:sp>
    </p:spTree>
    <p:extLst>
      <p:ext uri="{BB962C8B-B14F-4D97-AF65-F5344CB8AC3E}">
        <p14:creationId xmlns:p14="http://schemas.microsoft.com/office/powerpoint/2010/main" val="4214739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484B1F6-115F-895E-9F59-8C4513C74969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Light and shadows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8B00D9-20E9-DB11-BE02-D2D0163BA8C2}"/>
              </a:ext>
            </a:extLst>
          </p:cNvPr>
          <p:cNvSpPr txBox="1"/>
          <p:nvPr/>
        </p:nvSpPr>
        <p:spPr>
          <a:xfrm>
            <a:off x="952500" y="1523999"/>
            <a:ext cx="3700523" cy="2585323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Even illumination improves matching and texture quality.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Bright overcast conditions usually provide the most reliable light.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Harsh sunlight, deep shadows, flare, and backlighting hide detail and complicate processing.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6739C3-1596-3896-C17A-D93992689454}"/>
              </a:ext>
            </a:extLst>
          </p:cNvPr>
          <p:cNvSpPr txBox="1"/>
          <p:nvPr/>
        </p:nvSpPr>
        <p:spPr>
          <a:xfrm>
            <a:off x="20585" y="6614450"/>
            <a:ext cx="7112000" cy="230832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900" dirty="0">
                <a:solidFill>
                  <a:srgbClr val="808080"/>
                </a:solidFill>
                <a:latin typeface="Arial" panose="020B0604020202020204" pitchFamily="34" charset="0"/>
              </a:rPr>
              <a:t>Source: Morzelle et al. (2026), </a:t>
            </a:r>
            <a:r>
              <a:rPr lang="en-GB" sz="900" dirty="0">
                <a:hlinkClick r:id="rId5"/>
              </a:rPr>
              <a:t>ESSDD - High-resolution Digital Outcrop Dataset of a Fossil Hyperextended Rifted Margin, Swiss Alps</a:t>
            </a:r>
            <a:endParaRPr lang="en-GB" sz="900" dirty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16C8CED-DFA8-5073-FF81-53A1AAFA3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334" y="1799245"/>
            <a:ext cx="6785659" cy="337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95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40FCBC3-E1BC-9898-4043-F4FE38313D83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Image quality during flight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566E2-175F-90C4-B485-8E4D0D2D7B07}"/>
              </a:ext>
            </a:extLst>
          </p:cNvPr>
          <p:cNvSpPr txBox="1"/>
          <p:nvPr/>
        </p:nvSpPr>
        <p:spPr>
          <a:xfrm>
            <a:off x="952500" y="1524000"/>
            <a:ext cx="7048500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For sharp, consistent images: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Use a small aperture when light permits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Keep shutter speed fast enough for aircraft motion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Keep ISO as low as practical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Use a fixed white balance for a consistent image set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10CB18-BF16-63FD-C1CE-B8E73C15CD43}"/>
              </a:ext>
            </a:extLst>
          </p:cNvPr>
          <p:cNvSpPr txBox="1"/>
          <p:nvPr/>
        </p:nvSpPr>
        <p:spPr>
          <a:xfrm>
            <a:off x="59642" y="6671956"/>
            <a:ext cx="7112000" cy="215444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800" dirty="0">
                <a:solidFill>
                  <a:srgbClr val="808080"/>
                </a:solidFill>
                <a:latin typeface="Arial" panose="020B0604020202020204" pitchFamily="34" charset="0"/>
              </a:rPr>
              <a:t>Source: </a:t>
            </a:r>
            <a:r>
              <a:rPr lang="en-GB" sz="800" b="0" i="1" dirty="0">
                <a:solidFill>
                  <a:srgbClr val="E89217"/>
                </a:solidFill>
                <a:effectLst/>
                <a:latin typeface="-apple-system"/>
                <a:hlinkClick r:id="rId5" tooltip="Understanding Aperture and Depth of Field. February 2017."/>
              </a:rPr>
              <a:t>Understanding Aperture and Depth of Field</a:t>
            </a:r>
            <a:r>
              <a:rPr lang="en-GB" sz="800" b="0" i="0" dirty="0">
                <a:solidFill>
                  <a:srgbClr val="E89217"/>
                </a:solidFill>
                <a:effectLst/>
                <a:latin typeface="-apple-system"/>
                <a:hlinkClick r:id="rId5" tooltip="Understanding Aperture and Depth of Field. February 2017."/>
              </a:rPr>
              <a:t>, 2017</a:t>
            </a:r>
            <a:endParaRPr lang="en-GB" sz="800" dirty="0">
              <a:solidFill>
                <a:srgbClr val="808080"/>
              </a:solidFill>
              <a:latin typeface="Arial" panose="020B0604020202020204" pitchFamily="34" charset="0"/>
            </a:endParaRPr>
          </a:p>
        </p:txBody>
      </p:sp>
      <p:pic>
        <p:nvPicPr>
          <p:cNvPr id="19" name="Geo-UAV image: aperture-field.png">
            <a:extLst>
              <a:ext uri="{FF2B5EF4-FFF2-40B4-BE49-F238E27FC236}">
                <a16:creationId xmlns:a16="http://schemas.microsoft.com/office/drawing/2014/main" id="{349F869D-F684-2ED9-8634-E44A57C3415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796" y="2213621"/>
            <a:ext cx="5921200" cy="37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65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F93D064-4C82-3DF3-F8C1-9A44E56A8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2419"/>
            <a:ext cx="12192000" cy="4394723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1C8831-4467-DC7A-C57B-9F55E66ED396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Resolution and ground sampling distance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0B450C-E878-A5D7-BAA6-E099CD36B065}"/>
              </a:ext>
            </a:extLst>
          </p:cNvPr>
          <p:cNvSpPr txBox="1"/>
          <p:nvPr/>
        </p:nvSpPr>
        <p:spPr>
          <a:xfrm>
            <a:off x="952499" y="1524000"/>
            <a:ext cx="9568887" cy="1477328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GSD is the ground distance represented by one pixel.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Higher resolution requires flying closer, which reduces the area covered per image.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For Mavic/Phantom-type cameras, about 30 m from an outcrop is a useful rule of thumb for sub-centimetre pixels.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BF0362-4B3A-7F65-57DE-D2C9F1A6CED3}"/>
              </a:ext>
            </a:extLst>
          </p:cNvPr>
          <p:cNvSpPr txBox="1"/>
          <p:nvPr/>
        </p:nvSpPr>
        <p:spPr>
          <a:xfrm>
            <a:off x="6092142" y="3105834"/>
            <a:ext cx="6099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At constant distance, focal length, and pixel count, a smaller sensor gives finer GSD but a narrower footprint.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F0849C-BD26-4A16-914D-4FED218E5E74}"/>
              </a:ext>
            </a:extLst>
          </p:cNvPr>
          <p:cNvSpPr txBox="1"/>
          <p:nvPr/>
        </p:nvSpPr>
        <p:spPr>
          <a:xfrm>
            <a:off x="28939" y="3105834"/>
            <a:ext cx="30383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At constant focal length, sensor size, and pixel count, a closer distance gives finer GSD but a narrower footprint.</a:t>
            </a:r>
          </a:p>
        </p:txBody>
      </p:sp>
    </p:spTree>
    <p:extLst>
      <p:ext uri="{BB962C8B-B14F-4D97-AF65-F5344CB8AC3E}">
        <p14:creationId xmlns:p14="http://schemas.microsoft.com/office/powerpoint/2010/main" val="405508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6EE41D4-29A3-F2F5-7051-61F39A2E4805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 dirty="0">
                <a:solidFill>
                  <a:srgbClr val="000000"/>
                </a:solidFill>
                <a:latin typeface="Arial" panose="020B0604020202020204" pitchFamily="34" charset="0"/>
              </a:rPr>
              <a:t>Blur and coverage: image interval and aircraft speed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115883-AC73-F20F-6D81-6DA615CD86D2}"/>
              </a:ext>
            </a:extLst>
          </p:cNvPr>
          <p:cNvSpPr txBox="1"/>
          <p:nvPr/>
        </p:nvSpPr>
        <p:spPr>
          <a:xfrm>
            <a:off x="952500" y="1524000"/>
            <a:ext cx="7048500" cy="2031325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Choose an interval that provides enough overlap without collecting unnecessary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Choose an appropriate aircraft speed to avoid imaging blur.</a:t>
            </a:r>
          </a:p>
          <a:p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Detailed outcrop: about 3 s at 1 m/s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General outcrop: about 5 s at 3–4 m/s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Large overview: about 7 s at up to 10 m/s</a:t>
            </a:r>
          </a:p>
        </p:txBody>
      </p:sp>
      <p:sp>
        <p:nvSpPr>
          <p:cNvPr id="18" name="Formula: maximum shutter time">
            <a:extLst>
              <a:ext uri="{FF2B5EF4-FFF2-40B4-BE49-F238E27FC236}">
                <a16:creationId xmlns:a16="http://schemas.microsoft.com/office/drawing/2014/main" id="{707F6BFC-7266-7B25-0F96-FEFAD51AFF68}"/>
              </a:ext>
            </a:extLst>
          </p:cNvPr>
          <p:cNvSpPr txBox="1"/>
          <p:nvPr/>
        </p:nvSpPr>
        <p:spPr>
          <a:xfrm>
            <a:off x="7181769" y="2515513"/>
            <a:ext cx="2289088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GB" sz="2400" b="1" dirty="0">
                <a:solidFill>
                  <a:srgbClr val="000000"/>
                </a:solidFill>
                <a:latin typeface="Arial" panose="020B0604020202020204" pitchFamily="34" charset="0"/>
              </a:rPr>
              <a:t>SSₘₐₓ = GSD / V</a:t>
            </a:r>
          </a:p>
        </p:txBody>
      </p:sp>
      <p:sp>
        <p:nvSpPr>
          <p:cNvPr id="19" name="Formula definitions: maximum shutter time">
            <a:extLst>
              <a:ext uri="{FF2B5EF4-FFF2-40B4-BE49-F238E27FC236}">
                <a16:creationId xmlns:a16="http://schemas.microsoft.com/office/drawing/2014/main" id="{EAFE9401-C46A-BE20-3F62-8C2BCC59BDCB}"/>
              </a:ext>
            </a:extLst>
          </p:cNvPr>
          <p:cNvSpPr txBox="1"/>
          <p:nvPr/>
        </p:nvSpPr>
        <p:spPr>
          <a:xfrm>
            <a:off x="7181769" y="2998113"/>
            <a:ext cx="7048500" cy="43088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</a:rPr>
              <a:t>SSₘₐₓ: maximum shutter time (s)</a:t>
            </a:r>
          </a:p>
          <a:p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</a:rPr>
              <a:t>GSD: ground sampling distance (m); V: aircraft speed (m/s)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97FEFB5-A74C-F4A0-4898-736153759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40621"/>
            <a:ext cx="12192000" cy="433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0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A7BA50-F3B8-0160-9B2C-C386FCA1B8D2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Controller actions during acquisition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F0D4FE-3DC0-854F-6560-0E56DB80B90E}"/>
              </a:ext>
            </a:extLst>
          </p:cNvPr>
          <p:cNvSpPr txBox="1"/>
          <p:nvPr/>
        </p:nvSpPr>
        <p:spPr>
          <a:xfrm>
            <a:off x="952500" y="1524000"/>
            <a:ext cx="7048500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Use the controller to maintain the planned path and check image capture.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Gimbal dial: camera angle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Focus/shutter button: focus and capture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Map display: flight path and coverage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578F8E-908E-1A3B-DA42-4C3020A0606B}"/>
              </a:ext>
            </a:extLst>
          </p:cNvPr>
          <p:cNvSpPr txBox="1"/>
          <p:nvPr/>
        </p:nvSpPr>
        <p:spPr>
          <a:xfrm>
            <a:off x="952500" y="5905500"/>
            <a:ext cx="7112000" cy="215444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800">
                <a:solidFill>
                  <a:srgbClr val="808080"/>
                </a:solidFill>
                <a:latin typeface="Arial" panose="020B0604020202020204" pitchFamily="34" charset="0"/>
              </a:rPr>
              <a:t>Source: Geo-UAV, Survey plan and Data acquisition | Image: flyingcdn (2020), DJI smart-controller layout, via Geo-UAV</a:t>
            </a:r>
          </a:p>
        </p:txBody>
      </p:sp>
      <p:pic>
        <p:nvPicPr>
          <p:cNvPr id="19" name="Geo-UAV image: controller-layout.png">
            <a:extLst>
              <a:ext uri="{FF2B5EF4-FFF2-40B4-BE49-F238E27FC236}">
                <a16:creationId xmlns:a16="http://schemas.microsoft.com/office/drawing/2014/main" id="{6B8805A1-66EF-CD2C-5191-D417D2F1B50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293" y="2930122"/>
            <a:ext cx="6248614" cy="240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0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7A31BD-1EBE-5A1C-E1D3-D851903FD751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>
                <a:solidFill>
                  <a:srgbClr val="000000"/>
                </a:solidFill>
                <a:latin typeface="Arial" panose="020B0604020202020204" pitchFamily="34" charset="0"/>
              </a:rPr>
              <a:t>Contingency plan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27F537-5125-530A-49C9-147074696C7E}"/>
              </a:ext>
            </a:extLst>
          </p:cNvPr>
          <p:cNvSpPr txBox="1"/>
          <p:nvPr/>
        </p:nvSpPr>
        <p:spPr>
          <a:xfrm>
            <a:off x="952500" y="1524000"/>
            <a:ext cx="7048500" cy="1754326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Before launch, agree on:</a:t>
            </a:r>
          </a:p>
          <a:p>
            <a:endParaRPr lang="en-GB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A safe landing area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Actions for low battery or connection loss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Communication between pilot and observer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</a:rPr>
              <a:t>• Conditions that require the flight to stop</a:t>
            </a:r>
          </a:p>
        </p:txBody>
      </p:sp>
      <p:pic>
        <p:nvPicPr>
          <p:cNvPr id="18" name="Picture 17" descr="../../../_images/observer1.jpg">
            <a:extLst>
              <a:ext uri="{FF2B5EF4-FFF2-40B4-BE49-F238E27FC236}">
                <a16:creationId xmlns:a16="http://schemas.microsoft.com/office/drawing/2014/main" id="{D4810B6B-9B09-E896-2C95-7EF9EFB55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573" y="2112818"/>
            <a:ext cx="4056927" cy="304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78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AF7B-148E-43F7-EA91-01D5FD88E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2F39A-E48E-3222-283D-E45FC3187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CE7EB2-52B2-AA53-38C4-15BCB7CB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A8333-71B1-4DF6-C844-C1CF7525F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7CDD9-699F-861C-7F14-E1950D2D2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EE5649-3B32-CD38-D867-EB1264564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BEEC6AD-B375-44B6-891E-CFC306798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9750F53-2559-92B6-8353-D333B495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C0269F-6D26-F4EA-7BFB-EEC4764DDBE7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4429300" cy="1591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E50D8B-B067-E94D-A76A-2C43A374A43F}"/>
              </a:ext>
            </a:extLst>
          </p:cNvPr>
          <p:cNvGrpSpPr/>
          <p:nvPr/>
        </p:nvGrpSpPr>
        <p:grpSpPr>
          <a:xfrm>
            <a:off x="9704900" y="6443508"/>
            <a:ext cx="2344684" cy="333050"/>
            <a:chOff x="9704900" y="6443508"/>
            <a:chExt cx="2344684" cy="333050"/>
          </a:xfrm>
        </p:grpSpPr>
        <p:pic>
          <p:nvPicPr>
            <p:cNvPr id="11" name="Picture 2" descr="UNIS - The university centre in Svalbard">
              <a:extLst>
                <a:ext uri="{FF2B5EF4-FFF2-40B4-BE49-F238E27FC236}">
                  <a16:creationId xmlns:a16="http://schemas.microsoft.com/office/drawing/2014/main" id="{3C0A2A8B-5B9C-35CA-D06C-73E5616D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3848" y="6443508"/>
              <a:ext cx="121014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Site is undergoing maintenance">
              <a:extLst>
                <a:ext uri="{FF2B5EF4-FFF2-40B4-BE49-F238E27FC236}">
                  <a16:creationId xmlns:a16="http://schemas.microsoft.com/office/drawing/2014/main" id="{651BB902-37AB-6419-0808-EB6E435274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409" y="6449818"/>
              <a:ext cx="283175" cy="326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 descr="A black background with grey letters and a red triangle&#10;&#10;Description automatically generated">
              <a:extLst>
                <a:ext uri="{FF2B5EF4-FFF2-40B4-BE49-F238E27FC236}">
                  <a16:creationId xmlns:a16="http://schemas.microsoft.com/office/drawing/2014/main" id="{7BE7427D-E33C-F5F3-4CC5-CF99C3415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4900" y="6486750"/>
              <a:ext cx="580285" cy="2704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6F2B23-A2EB-FDE0-EC31-32746DAFC32D}"/>
              </a:ext>
            </a:extLst>
          </p:cNvPr>
          <p:cNvSpPr txBox="1"/>
          <p:nvPr/>
        </p:nvSpPr>
        <p:spPr>
          <a:xfrm>
            <a:off x="1587500" y="419100"/>
            <a:ext cx="9906000" cy="50783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r>
              <a:rPr lang="en-GB" sz="2700" dirty="0">
                <a:solidFill>
                  <a:srgbClr val="000000"/>
                </a:solidFill>
                <a:latin typeface="Arial" panose="020B0604020202020204" pitchFamily="34" charset="0"/>
              </a:rPr>
              <a:t>Basic planning before the first flight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B3A82F-7403-7240-4391-7918216127E8}"/>
              </a:ext>
            </a:extLst>
          </p:cNvPr>
          <p:cNvSpPr txBox="1"/>
          <p:nvPr/>
        </p:nvSpPr>
        <p:spPr>
          <a:xfrm>
            <a:off x="952500" y="1524000"/>
            <a:ext cx="7048500" cy="2585323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Objective: What model or measurement is required?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Site: What can be flown safely and legally?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Acquisition: What resolution, lighting, camera settings, and flight pattern are needed?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Resources: Who flies, what equipment is available, and what is the contingency plan?</a:t>
            </a:r>
          </a:p>
        </p:txBody>
      </p:sp>
    </p:spTree>
    <p:extLst>
      <p:ext uri="{BB962C8B-B14F-4D97-AF65-F5344CB8AC3E}">
        <p14:creationId xmlns:p14="http://schemas.microsoft.com/office/powerpoint/2010/main" val="1747093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970</Words>
  <Application>Microsoft Office PowerPoint</Application>
  <PresentationFormat>Widescreen</PresentationFormat>
  <Paragraphs>118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-apple-system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Geo-MOD: A new way of teaching photogrammetry-based data acquisition</dc:title>
  <dc:creator>Peter Betlem</dc:creator>
  <cp:lastModifiedBy>Peter Betlem</cp:lastModifiedBy>
  <cp:revision>38</cp:revision>
  <dcterms:created xsi:type="dcterms:W3CDTF">2023-10-16T14:21:59Z</dcterms:created>
  <dcterms:modified xsi:type="dcterms:W3CDTF">2026-09-20T13:06:10Z</dcterms:modified>
</cp:coreProperties>
</file>